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1E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01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860" y="92"/>
      </p:cViewPr>
      <p:guideLst>
        <p:guide orient="horz" pos="315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5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48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4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0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8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8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1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4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1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54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5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EA3E0-94AE-41DB-86C2-7127A1F1C35F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94A336-1366-4481-A46E-353849D2A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5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68D876C-3A0B-1310-E606-9207CA40D42D}"/>
              </a:ext>
            </a:extLst>
          </p:cNvPr>
          <p:cNvSpPr/>
          <p:nvPr/>
        </p:nvSpPr>
        <p:spPr>
          <a:xfrm>
            <a:off x="794124" y="1246408"/>
            <a:ext cx="1227044" cy="65835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i="1" dirty="0">
                <a:solidFill>
                  <a:schemeClr val="tx1"/>
                </a:solidFill>
                <a:latin typeface="Aptos Narrow" panose="020B0004020202020204" pitchFamily="34" charset="0"/>
              </a:rPr>
              <a:t>Database Name</a:t>
            </a:r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>
              <a:spcAft>
                <a:spcPts val="415"/>
              </a:spcAft>
            </a:pPr>
            <a:r>
              <a:rPr lang="en-US" sz="1100" i="1" dirty="0">
                <a:solidFill>
                  <a:schemeClr val="tx1"/>
                </a:solidFill>
                <a:latin typeface="Aptos Narrow" panose="020B0004020202020204" pitchFamily="34" charset="0"/>
              </a:rPr>
              <a:t>Date Range</a:t>
            </a:r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(n = _____)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4F01DC-4C33-4532-73EE-4FC822783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78981" y="378865"/>
            <a:ext cx="5377294" cy="540501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Avenir Next LT Pro" panose="020B0504020202020204" pitchFamily="34" charset="0"/>
              </a:rPr>
              <a:t>PRISMA Flow Diagram Template</a:t>
            </a:r>
          </a:p>
        </p:txBody>
      </p:sp>
      <p:pic>
        <p:nvPicPr>
          <p:cNvPr id="7" name="Picture 6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F3939EC1-CC0D-1E5C-336D-303FCF2678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533" y="370584"/>
            <a:ext cx="958994" cy="3025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94DEA84-8F19-A37A-DE4F-ECA72271D7BA}"/>
              </a:ext>
            </a:extLst>
          </p:cNvPr>
          <p:cNvSpPr/>
          <p:nvPr/>
        </p:nvSpPr>
        <p:spPr>
          <a:xfrm>
            <a:off x="249190" y="953155"/>
            <a:ext cx="6359619" cy="3165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7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113A2D-76EB-5178-EF42-25F3489829E9}"/>
              </a:ext>
            </a:extLst>
          </p:cNvPr>
          <p:cNvSpPr txBox="1">
            <a:spLocks/>
          </p:cNvSpPr>
          <p:nvPr/>
        </p:nvSpPr>
        <p:spPr>
          <a:xfrm>
            <a:off x="-1372698" y="10004"/>
            <a:ext cx="6299353" cy="540501"/>
          </a:xfrm>
          <a:prstGeom prst="rect">
            <a:avLst/>
          </a:prstGeom>
        </p:spPr>
        <p:txBody>
          <a:bodyPr vert="horz" lIns="63305" tIns="31653" rIns="63305" bIns="31653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b="1" cap="all" dirty="0">
                <a:solidFill>
                  <a:srgbClr val="9F1E22"/>
                </a:solidFill>
                <a:latin typeface="Avenir Next LT Pro" panose="020B0504020202020204" pitchFamily="34" charset="0"/>
              </a:rPr>
              <a:t>Systematic Reviews &amp; Meta-Analyses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25A333-42AA-93CC-03A6-542483496FE7}"/>
              </a:ext>
            </a:extLst>
          </p:cNvPr>
          <p:cNvSpPr/>
          <p:nvPr/>
        </p:nvSpPr>
        <p:spPr>
          <a:xfrm>
            <a:off x="2220517" y="1246408"/>
            <a:ext cx="1227044" cy="65835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i="1" dirty="0">
                <a:solidFill>
                  <a:schemeClr val="tx1"/>
                </a:solidFill>
                <a:latin typeface="Aptos Narrow" panose="020B0004020202020204" pitchFamily="34" charset="0"/>
              </a:rPr>
              <a:t>Database Name</a:t>
            </a:r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>
              <a:spcAft>
                <a:spcPts val="415"/>
              </a:spcAft>
            </a:pPr>
            <a:r>
              <a:rPr lang="en-US" sz="1100" i="1" dirty="0">
                <a:solidFill>
                  <a:schemeClr val="tx1"/>
                </a:solidFill>
                <a:latin typeface="Aptos Narrow" panose="020B0004020202020204" pitchFamily="34" charset="0"/>
              </a:rPr>
              <a:t>Date Range</a:t>
            </a:r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(n = _____)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BA00AEB-4A24-F0DE-E793-9F3B96F6989F}"/>
              </a:ext>
            </a:extLst>
          </p:cNvPr>
          <p:cNvSpPr/>
          <p:nvPr/>
        </p:nvSpPr>
        <p:spPr>
          <a:xfrm>
            <a:off x="5073302" y="1246408"/>
            <a:ext cx="1535507" cy="6819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Hand searching for additional records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(n = _____)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8BFCB4-B291-CA8D-E1E9-0AA84765E628}"/>
              </a:ext>
            </a:extLst>
          </p:cNvPr>
          <p:cNvSpPr/>
          <p:nvPr/>
        </p:nvSpPr>
        <p:spPr>
          <a:xfrm>
            <a:off x="3646910" y="1246408"/>
            <a:ext cx="1227044" cy="65835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i="1" dirty="0">
                <a:solidFill>
                  <a:schemeClr val="tx1"/>
                </a:solidFill>
                <a:latin typeface="Aptos Narrow" panose="020B0004020202020204" pitchFamily="34" charset="0"/>
              </a:rPr>
              <a:t>Grey Literature </a:t>
            </a:r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(n = _____)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575963D-1F59-2EA0-46F6-594908C49B32}"/>
              </a:ext>
            </a:extLst>
          </p:cNvPr>
          <p:cNvSpPr/>
          <p:nvPr/>
        </p:nvSpPr>
        <p:spPr>
          <a:xfrm rot="16200000">
            <a:off x="-350065" y="1822471"/>
            <a:ext cx="1471668" cy="356341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ptos Narrow" panose="020B0004020202020204" pitchFamily="34" charset="0"/>
              </a:rPr>
              <a:t>IDENTIFY SOURCES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E803168-B520-DCD1-DBBC-3FB5F012464E}"/>
              </a:ext>
            </a:extLst>
          </p:cNvPr>
          <p:cNvSpPr/>
          <p:nvPr/>
        </p:nvSpPr>
        <p:spPr>
          <a:xfrm rot="16200000">
            <a:off x="-732485" y="3774263"/>
            <a:ext cx="2232212" cy="352044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ptos Narrow" panose="020B0004020202020204" pitchFamily="34" charset="0"/>
              </a:rPr>
              <a:t>SCREEN TITLE + ABSTRACT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5AB6FD2-A299-4DD4-08C2-92D70EEF2922}"/>
              </a:ext>
            </a:extLst>
          </p:cNvPr>
          <p:cNvSpPr/>
          <p:nvPr/>
        </p:nvSpPr>
        <p:spPr>
          <a:xfrm rot="16200000">
            <a:off x="-635523" y="6002918"/>
            <a:ext cx="2033991" cy="356341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ptos Narrow" panose="020B0004020202020204" pitchFamily="34" charset="0"/>
              </a:rPr>
              <a:t>FINALIZE ELIGIBLE SOURCES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1D31387-5B0C-B50C-7986-AE1E35F2A96D}"/>
              </a:ext>
            </a:extLst>
          </p:cNvPr>
          <p:cNvSpPr/>
          <p:nvPr/>
        </p:nvSpPr>
        <p:spPr>
          <a:xfrm>
            <a:off x="792433" y="2395470"/>
            <a:ext cx="5281727" cy="335300"/>
          </a:xfrm>
          <a:prstGeom prst="roundRect">
            <a:avLst>
              <a:gd name="adj" fmla="val 3561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ptos Narrow" panose="020B0004020202020204" pitchFamily="34" charset="0"/>
              </a:rPr>
              <a:t>Sources remaining after removing duplicates (n= ______)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23A9658-40E8-8A35-02EF-A0386FB7B2AF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1407646" y="1904764"/>
            <a:ext cx="0" cy="424912"/>
          </a:xfrm>
          <a:prstGeom prst="straightConnector1">
            <a:avLst/>
          </a:prstGeom>
          <a:ln>
            <a:solidFill>
              <a:srgbClr val="9F1E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9A85C2-652E-88D2-A2BA-FCC93123D53D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2834038" y="1904764"/>
            <a:ext cx="1" cy="424912"/>
          </a:xfrm>
          <a:prstGeom prst="straightConnector1">
            <a:avLst/>
          </a:prstGeom>
          <a:ln>
            <a:solidFill>
              <a:srgbClr val="9F1E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6BC8640-629B-EE5F-D384-891D448E8974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4260430" y="1904764"/>
            <a:ext cx="2" cy="424912"/>
          </a:xfrm>
          <a:prstGeom prst="straightConnector1">
            <a:avLst/>
          </a:prstGeom>
          <a:ln>
            <a:solidFill>
              <a:srgbClr val="9F1E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8A10B7A-3A7D-F103-F7AF-864677AC5018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5841056" y="1928316"/>
            <a:ext cx="0" cy="401360"/>
          </a:xfrm>
          <a:prstGeom prst="straightConnector1">
            <a:avLst/>
          </a:prstGeom>
          <a:ln>
            <a:solidFill>
              <a:srgbClr val="9F1E2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CD17FEB-DA67-7262-BC0B-B7257FE5F5E3}"/>
              </a:ext>
            </a:extLst>
          </p:cNvPr>
          <p:cNvSpPr/>
          <p:nvPr/>
        </p:nvSpPr>
        <p:spPr>
          <a:xfrm>
            <a:off x="788135" y="6864107"/>
            <a:ext cx="3904888" cy="335300"/>
          </a:xfrm>
          <a:prstGeom prst="roundRect">
            <a:avLst>
              <a:gd name="adj" fmla="val 3561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ptos Narrow" panose="020B0004020202020204" pitchFamily="34" charset="0"/>
              </a:rPr>
              <a:t>Sources included in systematic review (n= ______)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C8B26C8-6EF3-BFC9-3526-DE98AF749217}"/>
              </a:ext>
            </a:extLst>
          </p:cNvPr>
          <p:cNvSpPr/>
          <p:nvPr/>
        </p:nvSpPr>
        <p:spPr>
          <a:xfrm>
            <a:off x="788135" y="4737743"/>
            <a:ext cx="4613357" cy="335300"/>
          </a:xfrm>
          <a:prstGeom prst="roundRect">
            <a:avLst>
              <a:gd name="adj" fmla="val 3561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ptos Narrow" panose="020B0004020202020204" pitchFamily="34" charset="0"/>
              </a:rPr>
              <a:t>Sources remaining for screen of full-text  (n= ______)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33C42EF-5648-E4C3-7B4E-190DC1C12B4C}"/>
              </a:ext>
            </a:extLst>
          </p:cNvPr>
          <p:cNvGrpSpPr/>
          <p:nvPr/>
        </p:nvGrpSpPr>
        <p:grpSpPr>
          <a:xfrm>
            <a:off x="3429000" y="2730770"/>
            <a:ext cx="484094" cy="1951768"/>
            <a:chOff x="3429000" y="2730770"/>
            <a:chExt cx="484094" cy="1951768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EC58A8F0-19EA-78AE-D06B-43EF187F518E}"/>
                </a:ext>
              </a:extLst>
            </p:cNvPr>
            <p:cNvCxnSpPr>
              <a:cxnSpLocks/>
              <a:stCxn id="21" idx="2"/>
            </p:cNvCxnSpPr>
            <p:nvPr/>
          </p:nvCxnSpPr>
          <p:spPr>
            <a:xfrm flipH="1">
              <a:off x="3429000" y="2730770"/>
              <a:ext cx="4297" cy="1951768"/>
            </a:xfrm>
            <a:prstGeom prst="straightConnector1">
              <a:avLst/>
            </a:prstGeom>
            <a:ln>
              <a:solidFill>
                <a:srgbClr val="9F1E22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5FB256B5-E71C-3CAF-4EB9-628FABE64A98}"/>
                </a:ext>
              </a:extLst>
            </p:cNvPr>
            <p:cNvCxnSpPr>
              <a:cxnSpLocks/>
              <a:endCxn id="43" idx="1"/>
            </p:cNvCxnSpPr>
            <p:nvPr/>
          </p:nvCxnSpPr>
          <p:spPr>
            <a:xfrm>
              <a:off x="3433296" y="3654332"/>
              <a:ext cx="479798" cy="1"/>
            </a:xfrm>
            <a:prstGeom prst="straightConnector1">
              <a:avLst/>
            </a:prstGeom>
            <a:ln>
              <a:solidFill>
                <a:srgbClr val="9F1E22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0213ECC-EDD7-3214-4AA6-E53F30499A3A}"/>
              </a:ext>
            </a:extLst>
          </p:cNvPr>
          <p:cNvSpPr/>
          <p:nvPr/>
        </p:nvSpPr>
        <p:spPr>
          <a:xfrm>
            <a:off x="3913094" y="2944977"/>
            <a:ext cx="2161066" cy="1418712"/>
          </a:xfrm>
          <a:prstGeom prst="roundRect">
            <a:avLst>
              <a:gd name="adj" fmla="val 1240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Sources excluded (n= 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1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2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3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4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5 (n=___)</a:t>
            </a:r>
          </a:p>
          <a:p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BD28D50-4040-0803-90BE-CEFCE62E4FCE}"/>
              </a:ext>
            </a:extLst>
          </p:cNvPr>
          <p:cNvGrpSpPr/>
          <p:nvPr/>
        </p:nvGrpSpPr>
        <p:grpSpPr>
          <a:xfrm>
            <a:off x="3058421" y="5079087"/>
            <a:ext cx="479798" cy="1771708"/>
            <a:chOff x="3433296" y="2730770"/>
            <a:chExt cx="479798" cy="2125043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18BE7B03-BF74-B1B9-908A-879E4FEB2B83}"/>
                </a:ext>
              </a:extLst>
            </p:cNvPr>
            <p:cNvCxnSpPr>
              <a:cxnSpLocks/>
            </p:cNvCxnSpPr>
            <p:nvPr/>
          </p:nvCxnSpPr>
          <p:spPr>
            <a:xfrm>
              <a:off x="3433297" y="2730770"/>
              <a:ext cx="0" cy="2125043"/>
            </a:xfrm>
            <a:prstGeom prst="straightConnector1">
              <a:avLst/>
            </a:prstGeom>
            <a:ln>
              <a:solidFill>
                <a:srgbClr val="9F1E22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C58CE24A-F837-6C9D-4AF4-920A8B148738}"/>
                </a:ext>
              </a:extLst>
            </p:cNvPr>
            <p:cNvCxnSpPr>
              <a:cxnSpLocks/>
            </p:cNvCxnSpPr>
            <p:nvPr/>
          </p:nvCxnSpPr>
          <p:spPr>
            <a:xfrm>
              <a:off x="3433296" y="3654332"/>
              <a:ext cx="479798" cy="1"/>
            </a:xfrm>
            <a:prstGeom prst="straightConnector1">
              <a:avLst/>
            </a:prstGeom>
            <a:ln>
              <a:solidFill>
                <a:srgbClr val="9F1E22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5FFE39C-FB0A-E029-9D19-B7E59C7ABE5B}"/>
              </a:ext>
            </a:extLst>
          </p:cNvPr>
          <p:cNvSpPr/>
          <p:nvPr/>
        </p:nvSpPr>
        <p:spPr>
          <a:xfrm>
            <a:off x="3547440" y="5203264"/>
            <a:ext cx="1939960" cy="1523354"/>
          </a:xfrm>
          <a:prstGeom prst="roundRect">
            <a:avLst>
              <a:gd name="adj" fmla="val 1240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Sources excluded (n= 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1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2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3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4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5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5 (n=___)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66A10FB5-9D96-8164-CC79-6FCBBC55B167}"/>
              </a:ext>
            </a:extLst>
          </p:cNvPr>
          <p:cNvSpPr/>
          <p:nvPr/>
        </p:nvSpPr>
        <p:spPr>
          <a:xfrm rot="16200000">
            <a:off x="-685642" y="8184729"/>
            <a:ext cx="2134227" cy="356341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ptos Narrow" panose="020B0004020202020204" pitchFamily="34" charset="0"/>
              </a:rPr>
              <a:t>FINALIZE INCLUDED SOURCES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00638C0-78D0-8823-FB21-8A07150A4505}"/>
              </a:ext>
            </a:extLst>
          </p:cNvPr>
          <p:cNvSpPr/>
          <p:nvPr/>
        </p:nvSpPr>
        <p:spPr>
          <a:xfrm>
            <a:off x="779755" y="9094713"/>
            <a:ext cx="2977040" cy="335300"/>
          </a:xfrm>
          <a:prstGeom prst="roundRect">
            <a:avLst>
              <a:gd name="adj" fmla="val 3561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ptos Narrow" panose="020B0004020202020204" pitchFamily="34" charset="0"/>
              </a:rPr>
              <a:t>Sources included in meta-analysis (n= ______)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30C6D80-43D5-26F7-50BA-569DBC43180E}"/>
              </a:ext>
            </a:extLst>
          </p:cNvPr>
          <p:cNvGrpSpPr/>
          <p:nvPr/>
        </p:nvGrpSpPr>
        <p:grpSpPr>
          <a:xfrm>
            <a:off x="2578623" y="7212719"/>
            <a:ext cx="479798" cy="1881994"/>
            <a:chOff x="3433296" y="2730770"/>
            <a:chExt cx="479798" cy="2125043"/>
          </a:xfrm>
        </p:grpSpPr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B1875F5B-11D6-41FC-65EC-DC51FC26CFBC}"/>
                </a:ext>
              </a:extLst>
            </p:cNvPr>
            <p:cNvCxnSpPr>
              <a:cxnSpLocks/>
            </p:cNvCxnSpPr>
            <p:nvPr/>
          </p:nvCxnSpPr>
          <p:spPr>
            <a:xfrm>
              <a:off x="3433297" y="2730770"/>
              <a:ext cx="0" cy="2125043"/>
            </a:xfrm>
            <a:prstGeom prst="straightConnector1">
              <a:avLst/>
            </a:prstGeom>
            <a:ln>
              <a:solidFill>
                <a:srgbClr val="9F1E22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490DE917-E3C6-2A26-836B-B687567F9C81}"/>
                </a:ext>
              </a:extLst>
            </p:cNvPr>
            <p:cNvCxnSpPr>
              <a:cxnSpLocks/>
            </p:cNvCxnSpPr>
            <p:nvPr/>
          </p:nvCxnSpPr>
          <p:spPr>
            <a:xfrm>
              <a:off x="3433296" y="3654332"/>
              <a:ext cx="479798" cy="1"/>
            </a:xfrm>
            <a:prstGeom prst="straightConnector1">
              <a:avLst/>
            </a:prstGeom>
            <a:ln>
              <a:solidFill>
                <a:srgbClr val="9F1E22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BF4B02D3-1892-10B5-3A82-B23D5941DD8A}"/>
              </a:ext>
            </a:extLst>
          </p:cNvPr>
          <p:cNvSpPr/>
          <p:nvPr/>
        </p:nvSpPr>
        <p:spPr>
          <a:xfrm>
            <a:off x="3094813" y="7579531"/>
            <a:ext cx="1939960" cy="1322422"/>
          </a:xfrm>
          <a:prstGeom prst="roundRect">
            <a:avLst>
              <a:gd name="adj" fmla="val 1240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Sources excluded (n= 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1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2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3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4 (n=___)</a:t>
            </a:r>
          </a:p>
          <a:p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Reason 5 (n=___)</a:t>
            </a:r>
          </a:p>
        </p:txBody>
      </p:sp>
    </p:spTree>
    <p:extLst>
      <p:ext uri="{BB962C8B-B14F-4D97-AF65-F5344CB8AC3E}">
        <p14:creationId xmlns:p14="http://schemas.microsoft.com/office/powerpoint/2010/main" val="1265501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185</Words>
  <Application>Microsoft Office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Narrow</vt:lpstr>
      <vt:lpstr>Arial</vt:lpstr>
      <vt:lpstr>Avenir Next LT Pro</vt:lpstr>
      <vt:lpstr>Office Theme</vt:lpstr>
      <vt:lpstr>PRISMA Flow Diagram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Autumn Albers</dc:creator>
  <cp:lastModifiedBy>Autumn Albers</cp:lastModifiedBy>
  <cp:revision>6</cp:revision>
  <dcterms:created xsi:type="dcterms:W3CDTF">2024-10-09T17:34:24Z</dcterms:created>
  <dcterms:modified xsi:type="dcterms:W3CDTF">2024-10-16T01:50:19Z</dcterms:modified>
</cp:coreProperties>
</file>