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comments/modernComment_2126_EDA4F1F9.xml" ContentType="application/vnd.ms-powerpoint.comment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comments/modernComment_2125_2AED4ABB.xml" ContentType="application/vnd.ms-powerpoint.comment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0561" r:id="rId1"/>
  </p:sldMasterIdLst>
  <p:notesMasterIdLst>
    <p:notesMasterId r:id="rId17"/>
  </p:notesMasterIdLst>
  <p:handoutMasterIdLst>
    <p:handoutMasterId r:id="rId18"/>
  </p:handoutMasterIdLst>
  <p:sldIdLst>
    <p:sldId id="1741" r:id="rId2"/>
    <p:sldId id="8436" r:id="rId3"/>
    <p:sldId id="1746" r:id="rId4"/>
    <p:sldId id="8486" r:id="rId5"/>
    <p:sldId id="8437" r:id="rId6"/>
    <p:sldId id="1735" r:id="rId7"/>
    <p:sldId id="1643" r:id="rId8"/>
    <p:sldId id="8487" r:id="rId9"/>
    <p:sldId id="8485" r:id="rId10"/>
    <p:sldId id="8488" r:id="rId11"/>
    <p:sldId id="1077" r:id="rId12"/>
    <p:sldId id="1697" r:id="rId13"/>
    <p:sldId id="8489" r:id="rId14"/>
    <p:sldId id="8491" r:id="rId15"/>
    <p:sldId id="8492" r:id="rId16"/>
  </p:sldIdLst>
  <p:sldSz cx="12192000" cy="6858000"/>
  <p:notesSz cx="7010400" cy="92964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4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74F965-2A34-2F93-A5B6-5AD301466EE4}" name="Dara Geckeler" initials="DG" userId="c7baa72a202dab5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ra Geckeler" initials="DG" lastIdx="1" clrIdx="0">
    <p:extLst>
      <p:ext uri="{19B8F6BF-5375-455C-9EA6-DF929625EA0E}">
        <p15:presenceInfo xmlns:p15="http://schemas.microsoft.com/office/powerpoint/2012/main" userId="c7baa72a202dab5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003256"/>
    <a:srgbClr val="0000FF"/>
    <a:srgbClr val="EFB62B"/>
    <a:srgbClr val="0099CC"/>
    <a:srgbClr val="0A3B64"/>
    <a:srgbClr val="FFD917"/>
    <a:srgbClr val="003964"/>
    <a:srgbClr val="0B44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66537" autoAdjust="0"/>
  </p:normalViewPr>
  <p:slideViewPr>
    <p:cSldViewPr snapToGrid="0">
      <p:cViewPr varScale="1">
        <p:scale>
          <a:sx n="51" d="100"/>
          <a:sy n="51" d="100"/>
        </p:scale>
        <p:origin x="1810" y="53"/>
      </p:cViewPr>
      <p:guideLst>
        <p:guide orient="horz" pos="2256"/>
        <p:guide pos="4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88" d="100"/>
        <a:sy n="188" d="100"/>
      </p:scale>
      <p:origin x="0" y="0"/>
    </p:cViewPr>
  </p:sorterViewPr>
  <p:notesViewPr>
    <p:cSldViewPr snapToGrid="0">
      <p:cViewPr varScale="1">
        <p:scale>
          <a:sx n="58" d="100"/>
          <a:sy n="58" d="100"/>
        </p:scale>
        <p:origin x="-181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modernComment_2125_2AED4ABB.xml><?xml version="1.0" encoding="utf-8"?>
<p188:cmLst xmlns:a="http://schemas.openxmlformats.org/drawingml/2006/main" xmlns:r="http://schemas.openxmlformats.org/officeDocument/2006/relationships" xmlns:p188="http://schemas.microsoft.com/office/powerpoint/2018/8/main">
  <p188:cm id="{18CD23BF-9CBE-487D-9984-0177179EE6B0}" authorId="{AF74F965-2A34-2F93-A5B6-5AD301466EE4}" created="2024-03-10T22:58:40.577">
    <pc:sldMkLst xmlns:pc="http://schemas.microsoft.com/office/powerpoint/2013/main/command">
      <pc:docMk/>
      <pc:sldMk cId="720194235" sldId="8485"/>
    </pc:sldMkLst>
    <p188:replyLst>
      <p188:reply id="{5AE1A5D7-B87E-4839-A862-D81FD1FCB115}" authorId="{AF74F965-2A34-2F93-A5B6-5AD301466EE4}" created="2024-03-10T22:59:24.017">
        <p188:txBody>
          <a:bodyPr/>
          <a:lstStyle/>
          <a:p>
            <a:r>
              <a:rPr lang="en-US"/>
              <a:t>But maybe replace with an example using the SbtC template, something that is a performance measure from the menu</a:t>
            </a:r>
          </a:p>
        </p188:txBody>
      </p188:reply>
    </p188:replyLst>
    <p188:txBody>
      <a:bodyPr/>
      <a:lstStyle/>
      <a:p>
        <a:r>
          <a:rPr lang="en-US"/>
          <a:t>I think this slide can go too...</a:t>
        </a:r>
      </a:p>
    </p188:txBody>
  </p188:cm>
</p188:cmLst>
</file>

<file path=ppt/comments/modernComment_2126_EDA4F1F9.xml><?xml version="1.0" encoding="utf-8"?>
<p188:cmLst xmlns:a="http://schemas.openxmlformats.org/drawingml/2006/main" xmlns:r="http://schemas.openxmlformats.org/officeDocument/2006/relationships" xmlns:p188="http://schemas.microsoft.com/office/powerpoint/2018/8/main">
  <p188:cm id="{DC035472-3E8D-4294-B171-D7CF8749A9BC}" authorId="{AF74F965-2A34-2F93-A5B6-5AD301466EE4}" created="2024-03-10T22:57:04.998">
    <pc:sldMkLst xmlns:pc="http://schemas.microsoft.com/office/powerpoint/2013/main/command">
      <pc:docMk/>
      <pc:sldMk cId="3987010041" sldId="8486"/>
    </pc:sldMkLst>
    <p188:txBody>
      <a:bodyPr/>
      <a:lstStyle/>
      <a:p>
        <a:r>
          <a:rPr lang="en-US"/>
          <a:t>I think we should completely leave out this slide, and the pop accountability stuff on the next slide. Just stick with performance measures</a:t>
        </a:r>
      </a:p>
    </p188:txBody>
  </p188:cm>
</p188:cmLst>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9342A-101A-4A2D-8F6B-6846819C8DAF}"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en-US"/>
        </a:p>
      </dgm:t>
    </dgm:pt>
    <dgm:pt modelId="{22633F7F-FF9E-4D50-9356-776D00C333C3}">
      <dgm:prSet phldrT="[Text]"/>
      <dgm:spPr/>
      <dgm:t>
        <a:bodyPr/>
        <a:lstStyle/>
        <a:p>
          <a:r>
            <a:rPr lang="en-US" dirty="0"/>
            <a:t>Turn the Curve?</a:t>
          </a:r>
        </a:p>
      </dgm:t>
    </dgm:pt>
    <dgm:pt modelId="{4CD9E250-526F-48EC-8447-B9C874A5F772}" type="parTrans" cxnId="{60A9946B-DC53-47D4-B0FA-EAFC371B5D48}">
      <dgm:prSet/>
      <dgm:spPr/>
      <dgm:t>
        <a:bodyPr/>
        <a:lstStyle/>
        <a:p>
          <a:endParaRPr lang="en-US"/>
        </a:p>
      </dgm:t>
    </dgm:pt>
    <dgm:pt modelId="{EECB3962-757D-430A-83FE-C4E3FC66F5B2}" type="sibTrans" cxnId="{60A9946B-DC53-47D4-B0FA-EAFC371B5D48}">
      <dgm:prSet/>
      <dgm:spPr/>
      <dgm:t>
        <a:bodyPr/>
        <a:lstStyle/>
        <a:p>
          <a:endParaRPr lang="en-US"/>
        </a:p>
      </dgm:t>
    </dgm:pt>
    <dgm:pt modelId="{B98D2BF3-C273-45A9-AC99-DE9453F223BB}">
      <dgm:prSet phldrT="[Text]"/>
      <dgm:spPr/>
      <dgm:t>
        <a:bodyPr/>
        <a:lstStyle/>
        <a:p>
          <a:r>
            <a:rPr lang="en-US" dirty="0"/>
            <a:t>How are we doing?</a:t>
          </a:r>
        </a:p>
      </dgm:t>
    </dgm:pt>
    <dgm:pt modelId="{6C01E7D3-C7AA-4212-98D4-3416D0DB8C75}" type="parTrans" cxnId="{2BAC0B6F-952B-4FC7-962B-42661D47F542}">
      <dgm:prSet/>
      <dgm:spPr/>
      <dgm:t>
        <a:bodyPr/>
        <a:lstStyle/>
        <a:p>
          <a:endParaRPr lang="en-US"/>
        </a:p>
      </dgm:t>
    </dgm:pt>
    <dgm:pt modelId="{AB3DAD07-35E9-4F71-94B0-115A492B991F}" type="sibTrans" cxnId="{2BAC0B6F-952B-4FC7-962B-42661D47F542}">
      <dgm:prSet/>
      <dgm:spPr/>
      <dgm:t>
        <a:bodyPr/>
        <a:lstStyle/>
        <a:p>
          <a:endParaRPr lang="en-US"/>
        </a:p>
      </dgm:t>
    </dgm:pt>
    <dgm:pt modelId="{E935AB41-F2A7-4FF5-A2CF-97B1BD94DF4C}">
      <dgm:prSet phldrT="[Text]"/>
      <dgm:spPr/>
      <dgm:t>
        <a:bodyPr/>
        <a:lstStyle/>
        <a:p>
          <a:r>
            <a:rPr lang="en-US" dirty="0"/>
            <a:t>What is the story behind the curve?</a:t>
          </a:r>
        </a:p>
      </dgm:t>
    </dgm:pt>
    <dgm:pt modelId="{52CEBDA7-F2E3-4148-A11D-E199ABAF8647}" type="parTrans" cxnId="{406CB336-100F-48B6-96E0-426E95BC503D}">
      <dgm:prSet/>
      <dgm:spPr/>
      <dgm:t>
        <a:bodyPr/>
        <a:lstStyle/>
        <a:p>
          <a:endParaRPr lang="en-US"/>
        </a:p>
      </dgm:t>
    </dgm:pt>
    <dgm:pt modelId="{02CDEF64-2613-4955-984D-4FAE69C9DFF0}" type="sibTrans" cxnId="{406CB336-100F-48B6-96E0-426E95BC503D}">
      <dgm:prSet/>
      <dgm:spPr/>
      <dgm:t>
        <a:bodyPr/>
        <a:lstStyle/>
        <a:p>
          <a:endParaRPr lang="en-US"/>
        </a:p>
      </dgm:t>
    </dgm:pt>
    <dgm:pt modelId="{199339FC-8F06-47A2-9103-F7D42CA2ABB0}">
      <dgm:prSet phldrT="[Text]"/>
      <dgm:spPr/>
      <dgm:t>
        <a:bodyPr/>
        <a:lstStyle/>
        <a:p>
          <a:r>
            <a:rPr lang="en-US" dirty="0"/>
            <a:t>Who are the partners who have a role to play in turning the curve?</a:t>
          </a:r>
        </a:p>
      </dgm:t>
    </dgm:pt>
    <dgm:pt modelId="{BE1E0A92-AD1E-42BD-A274-67D5594C656D}" type="parTrans" cxnId="{D628B781-D5E1-495E-A470-9FBD01005C8D}">
      <dgm:prSet/>
      <dgm:spPr/>
      <dgm:t>
        <a:bodyPr/>
        <a:lstStyle/>
        <a:p>
          <a:endParaRPr lang="en-US"/>
        </a:p>
      </dgm:t>
    </dgm:pt>
    <dgm:pt modelId="{5227F399-22DA-419D-8B03-6DEFA4C0173E}" type="sibTrans" cxnId="{D628B781-D5E1-495E-A470-9FBD01005C8D}">
      <dgm:prSet/>
      <dgm:spPr/>
      <dgm:t>
        <a:bodyPr/>
        <a:lstStyle/>
        <a:p>
          <a:endParaRPr lang="en-US"/>
        </a:p>
      </dgm:t>
    </dgm:pt>
    <dgm:pt modelId="{1DDFF26D-850B-4316-9EDD-9396839D3DA5}">
      <dgm:prSet phldrT="[Text]"/>
      <dgm:spPr/>
      <dgm:t>
        <a:bodyPr/>
        <a:lstStyle/>
        <a:p>
          <a:r>
            <a:rPr lang="en-US" dirty="0"/>
            <a:t>What works to turn the curve?</a:t>
          </a:r>
        </a:p>
      </dgm:t>
    </dgm:pt>
    <dgm:pt modelId="{3322A9C1-1332-45B7-9208-87FDB1485F02}" type="parTrans" cxnId="{847F0815-C1F3-4973-8A8A-38F926ED3E36}">
      <dgm:prSet/>
      <dgm:spPr/>
      <dgm:t>
        <a:bodyPr/>
        <a:lstStyle/>
        <a:p>
          <a:endParaRPr lang="en-US"/>
        </a:p>
      </dgm:t>
    </dgm:pt>
    <dgm:pt modelId="{7411EFF8-CB55-4071-9381-2E77CC5F8B66}" type="sibTrans" cxnId="{847F0815-C1F3-4973-8A8A-38F926ED3E36}">
      <dgm:prSet/>
      <dgm:spPr/>
      <dgm:t>
        <a:bodyPr/>
        <a:lstStyle/>
        <a:p>
          <a:endParaRPr lang="en-US"/>
        </a:p>
      </dgm:t>
    </dgm:pt>
    <dgm:pt modelId="{633B05C0-A61B-45D2-9918-7D77E2817648}">
      <dgm:prSet phldrT="[Text]"/>
      <dgm:spPr/>
      <dgm:t>
        <a:bodyPr/>
        <a:lstStyle/>
        <a:p>
          <a:r>
            <a:rPr lang="en-US" dirty="0"/>
            <a:t>What is our action to turn the curve?</a:t>
          </a:r>
        </a:p>
      </dgm:t>
    </dgm:pt>
    <dgm:pt modelId="{A0DFE9CB-F786-403C-8E1E-CADDE52089F1}" type="parTrans" cxnId="{0A9602D2-EB2A-471B-A1A5-6375EFC91674}">
      <dgm:prSet/>
      <dgm:spPr/>
      <dgm:t>
        <a:bodyPr/>
        <a:lstStyle/>
        <a:p>
          <a:endParaRPr lang="en-US"/>
        </a:p>
      </dgm:t>
    </dgm:pt>
    <dgm:pt modelId="{EEC10457-BE9F-4107-B709-FEE299D3C6E7}" type="sibTrans" cxnId="{0A9602D2-EB2A-471B-A1A5-6375EFC91674}">
      <dgm:prSet/>
      <dgm:spPr/>
      <dgm:t>
        <a:bodyPr/>
        <a:lstStyle/>
        <a:p>
          <a:endParaRPr lang="en-US"/>
        </a:p>
      </dgm:t>
    </dgm:pt>
    <dgm:pt modelId="{C727A4B3-48B4-472F-99F9-F07F634F7BD8}">
      <dgm:prSet phldrT="[Text]"/>
      <dgm:spPr/>
      <dgm:t>
        <a:bodyPr/>
        <a:lstStyle/>
        <a:p>
          <a:endParaRPr lang="en-US" dirty="0"/>
        </a:p>
      </dgm:t>
    </dgm:pt>
    <dgm:pt modelId="{3F31D5BA-484E-4AF4-884F-92D865F598B3}" type="parTrans" cxnId="{A6EE079D-F515-4043-8540-5BA3D1CEF610}">
      <dgm:prSet/>
      <dgm:spPr/>
      <dgm:t>
        <a:bodyPr/>
        <a:lstStyle/>
        <a:p>
          <a:endParaRPr lang="en-US"/>
        </a:p>
      </dgm:t>
    </dgm:pt>
    <dgm:pt modelId="{3A552E5C-9EBA-4787-A274-6BC2A46194CA}" type="sibTrans" cxnId="{A6EE079D-F515-4043-8540-5BA3D1CEF610}">
      <dgm:prSet/>
      <dgm:spPr/>
      <dgm:t>
        <a:bodyPr/>
        <a:lstStyle/>
        <a:p>
          <a:endParaRPr lang="en-US"/>
        </a:p>
      </dgm:t>
    </dgm:pt>
    <dgm:pt modelId="{28E2FDAB-9B76-4468-80DA-87FBE26F38E4}" type="pres">
      <dgm:prSet presAssocID="{1629342A-101A-4A2D-8F6B-6846819C8DAF}" presName="Name0" presStyleCnt="0">
        <dgm:presLayoutVars>
          <dgm:chMax val="1"/>
          <dgm:dir/>
          <dgm:animLvl val="ctr"/>
          <dgm:resizeHandles val="exact"/>
        </dgm:presLayoutVars>
      </dgm:prSet>
      <dgm:spPr/>
    </dgm:pt>
    <dgm:pt modelId="{6D44419C-A787-4157-9383-8784E1C9D794}" type="pres">
      <dgm:prSet presAssocID="{22633F7F-FF9E-4D50-9356-776D00C333C3}" presName="centerShape" presStyleLbl="node0" presStyleIdx="0" presStyleCnt="1"/>
      <dgm:spPr/>
    </dgm:pt>
    <dgm:pt modelId="{10534624-6F27-4439-A32F-761F7EC6DF19}" type="pres">
      <dgm:prSet presAssocID="{B98D2BF3-C273-45A9-AC99-DE9453F223BB}" presName="node" presStyleLbl="node1" presStyleIdx="0" presStyleCnt="5">
        <dgm:presLayoutVars>
          <dgm:bulletEnabled val="1"/>
        </dgm:presLayoutVars>
      </dgm:prSet>
      <dgm:spPr/>
    </dgm:pt>
    <dgm:pt modelId="{995FFFFF-51B6-4325-B1F5-9B7C68B8C68B}" type="pres">
      <dgm:prSet presAssocID="{B98D2BF3-C273-45A9-AC99-DE9453F223BB}" presName="dummy" presStyleCnt="0"/>
      <dgm:spPr/>
    </dgm:pt>
    <dgm:pt modelId="{D6B9DDCE-11F0-4FE4-B4AD-FFA7310DE94D}" type="pres">
      <dgm:prSet presAssocID="{AB3DAD07-35E9-4F71-94B0-115A492B991F}" presName="sibTrans" presStyleLbl="sibTrans2D1" presStyleIdx="0" presStyleCnt="5"/>
      <dgm:spPr/>
    </dgm:pt>
    <dgm:pt modelId="{95F6C4A2-0C87-43B3-BE81-11CAEC9A73B1}" type="pres">
      <dgm:prSet presAssocID="{E935AB41-F2A7-4FF5-A2CF-97B1BD94DF4C}" presName="node" presStyleLbl="node1" presStyleIdx="1" presStyleCnt="5">
        <dgm:presLayoutVars>
          <dgm:bulletEnabled val="1"/>
        </dgm:presLayoutVars>
      </dgm:prSet>
      <dgm:spPr/>
    </dgm:pt>
    <dgm:pt modelId="{3B7D94A0-CCC4-4C54-A91D-E43BFFF4BD76}" type="pres">
      <dgm:prSet presAssocID="{E935AB41-F2A7-4FF5-A2CF-97B1BD94DF4C}" presName="dummy" presStyleCnt="0"/>
      <dgm:spPr/>
    </dgm:pt>
    <dgm:pt modelId="{55103B25-D34B-4D64-B73F-82AD28FFA25D}" type="pres">
      <dgm:prSet presAssocID="{02CDEF64-2613-4955-984D-4FAE69C9DFF0}" presName="sibTrans" presStyleLbl="sibTrans2D1" presStyleIdx="1" presStyleCnt="5"/>
      <dgm:spPr/>
    </dgm:pt>
    <dgm:pt modelId="{2CD9C4BE-9912-4D11-A9C5-FDACAE67B29B}" type="pres">
      <dgm:prSet presAssocID="{199339FC-8F06-47A2-9103-F7D42CA2ABB0}" presName="node" presStyleLbl="node1" presStyleIdx="2" presStyleCnt="5">
        <dgm:presLayoutVars>
          <dgm:bulletEnabled val="1"/>
        </dgm:presLayoutVars>
      </dgm:prSet>
      <dgm:spPr/>
    </dgm:pt>
    <dgm:pt modelId="{4BCF2ED4-3411-40D1-9A3D-B61AB5356D24}" type="pres">
      <dgm:prSet presAssocID="{199339FC-8F06-47A2-9103-F7D42CA2ABB0}" presName="dummy" presStyleCnt="0"/>
      <dgm:spPr/>
    </dgm:pt>
    <dgm:pt modelId="{620DF1A5-4C05-4B5B-84E9-BC45C8CB5940}" type="pres">
      <dgm:prSet presAssocID="{5227F399-22DA-419D-8B03-6DEFA4C0173E}" presName="sibTrans" presStyleLbl="sibTrans2D1" presStyleIdx="2" presStyleCnt="5"/>
      <dgm:spPr/>
    </dgm:pt>
    <dgm:pt modelId="{8BE21855-5521-4CC1-8842-B62BBAB96F56}" type="pres">
      <dgm:prSet presAssocID="{1DDFF26D-850B-4316-9EDD-9396839D3DA5}" presName="node" presStyleLbl="node1" presStyleIdx="3" presStyleCnt="5">
        <dgm:presLayoutVars>
          <dgm:bulletEnabled val="1"/>
        </dgm:presLayoutVars>
      </dgm:prSet>
      <dgm:spPr/>
    </dgm:pt>
    <dgm:pt modelId="{2BADAF72-20DA-4310-850C-3A192C2EBCF4}" type="pres">
      <dgm:prSet presAssocID="{1DDFF26D-850B-4316-9EDD-9396839D3DA5}" presName="dummy" presStyleCnt="0"/>
      <dgm:spPr/>
    </dgm:pt>
    <dgm:pt modelId="{D9E94C30-2847-4FEE-B443-00DAC6889544}" type="pres">
      <dgm:prSet presAssocID="{7411EFF8-CB55-4071-9381-2E77CC5F8B66}" presName="sibTrans" presStyleLbl="sibTrans2D1" presStyleIdx="3" presStyleCnt="5"/>
      <dgm:spPr/>
    </dgm:pt>
    <dgm:pt modelId="{FD043DC7-E478-44D8-82EA-8896445207EA}" type="pres">
      <dgm:prSet presAssocID="{633B05C0-A61B-45D2-9918-7D77E2817648}" presName="node" presStyleLbl="node1" presStyleIdx="4" presStyleCnt="5">
        <dgm:presLayoutVars>
          <dgm:bulletEnabled val="1"/>
        </dgm:presLayoutVars>
      </dgm:prSet>
      <dgm:spPr/>
    </dgm:pt>
    <dgm:pt modelId="{2B8DEE0F-EE76-4CC8-A317-62AA3CB1893E}" type="pres">
      <dgm:prSet presAssocID="{633B05C0-A61B-45D2-9918-7D77E2817648}" presName="dummy" presStyleCnt="0"/>
      <dgm:spPr/>
    </dgm:pt>
    <dgm:pt modelId="{312E1D16-87CC-4E0C-8953-3AFDDA5E6DC1}" type="pres">
      <dgm:prSet presAssocID="{EEC10457-BE9F-4107-B709-FEE299D3C6E7}" presName="sibTrans" presStyleLbl="sibTrans2D1" presStyleIdx="4" presStyleCnt="5"/>
      <dgm:spPr/>
    </dgm:pt>
  </dgm:ptLst>
  <dgm:cxnLst>
    <dgm:cxn modelId="{54AB4100-1EA7-4284-B349-AB919342BC08}" type="presOf" srcId="{199339FC-8F06-47A2-9103-F7D42CA2ABB0}" destId="{2CD9C4BE-9912-4D11-A9C5-FDACAE67B29B}" srcOrd="0" destOrd="0" presId="urn:microsoft.com/office/officeart/2005/8/layout/radial6"/>
    <dgm:cxn modelId="{66AE510C-401D-4618-BD6C-5E77D05841C8}" type="presOf" srcId="{AB3DAD07-35E9-4F71-94B0-115A492B991F}" destId="{D6B9DDCE-11F0-4FE4-B4AD-FFA7310DE94D}" srcOrd="0" destOrd="0" presId="urn:microsoft.com/office/officeart/2005/8/layout/radial6"/>
    <dgm:cxn modelId="{847F0815-C1F3-4973-8A8A-38F926ED3E36}" srcId="{22633F7F-FF9E-4D50-9356-776D00C333C3}" destId="{1DDFF26D-850B-4316-9EDD-9396839D3DA5}" srcOrd="3" destOrd="0" parTransId="{3322A9C1-1332-45B7-9208-87FDB1485F02}" sibTransId="{7411EFF8-CB55-4071-9381-2E77CC5F8B66}"/>
    <dgm:cxn modelId="{D09BBD15-71FF-4720-B4B8-3CAFF10E6711}" type="presOf" srcId="{7411EFF8-CB55-4071-9381-2E77CC5F8B66}" destId="{D9E94C30-2847-4FEE-B443-00DAC6889544}" srcOrd="0" destOrd="0" presId="urn:microsoft.com/office/officeart/2005/8/layout/radial6"/>
    <dgm:cxn modelId="{D06BF520-DC53-416A-8312-8049DF6BC006}" type="presOf" srcId="{02CDEF64-2613-4955-984D-4FAE69C9DFF0}" destId="{55103B25-D34B-4D64-B73F-82AD28FFA25D}" srcOrd="0" destOrd="0" presId="urn:microsoft.com/office/officeart/2005/8/layout/radial6"/>
    <dgm:cxn modelId="{526C152B-0DB3-4C06-BE3F-ACD47208AE2B}" type="presOf" srcId="{5227F399-22DA-419D-8B03-6DEFA4C0173E}" destId="{620DF1A5-4C05-4B5B-84E9-BC45C8CB5940}" srcOrd="0" destOrd="0" presId="urn:microsoft.com/office/officeart/2005/8/layout/radial6"/>
    <dgm:cxn modelId="{406CB336-100F-48B6-96E0-426E95BC503D}" srcId="{22633F7F-FF9E-4D50-9356-776D00C333C3}" destId="{E935AB41-F2A7-4FF5-A2CF-97B1BD94DF4C}" srcOrd="1" destOrd="0" parTransId="{52CEBDA7-F2E3-4148-A11D-E199ABAF8647}" sibTransId="{02CDEF64-2613-4955-984D-4FAE69C9DFF0}"/>
    <dgm:cxn modelId="{93779545-259B-4B62-B553-CCC67312CF73}" type="presOf" srcId="{E935AB41-F2A7-4FF5-A2CF-97B1BD94DF4C}" destId="{95F6C4A2-0C87-43B3-BE81-11CAEC9A73B1}" srcOrd="0" destOrd="0" presId="urn:microsoft.com/office/officeart/2005/8/layout/radial6"/>
    <dgm:cxn modelId="{05168067-5455-4531-8C3C-B7C621FEDF65}" type="presOf" srcId="{633B05C0-A61B-45D2-9918-7D77E2817648}" destId="{FD043DC7-E478-44D8-82EA-8896445207EA}" srcOrd="0" destOrd="0" presId="urn:microsoft.com/office/officeart/2005/8/layout/radial6"/>
    <dgm:cxn modelId="{60A9946B-DC53-47D4-B0FA-EAFC371B5D48}" srcId="{1629342A-101A-4A2D-8F6B-6846819C8DAF}" destId="{22633F7F-FF9E-4D50-9356-776D00C333C3}" srcOrd="0" destOrd="0" parTransId="{4CD9E250-526F-48EC-8447-B9C874A5F772}" sibTransId="{EECB3962-757D-430A-83FE-C4E3FC66F5B2}"/>
    <dgm:cxn modelId="{2BAC0B6F-952B-4FC7-962B-42661D47F542}" srcId="{22633F7F-FF9E-4D50-9356-776D00C333C3}" destId="{B98D2BF3-C273-45A9-AC99-DE9453F223BB}" srcOrd="0" destOrd="0" parTransId="{6C01E7D3-C7AA-4212-98D4-3416D0DB8C75}" sibTransId="{AB3DAD07-35E9-4F71-94B0-115A492B991F}"/>
    <dgm:cxn modelId="{0C088958-6D42-41DC-96CE-0ECCFB6B14DF}" type="presOf" srcId="{1DDFF26D-850B-4316-9EDD-9396839D3DA5}" destId="{8BE21855-5521-4CC1-8842-B62BBAB96F56}" srcOrd="0" destOrd="0" presId="urn:microsoft.com/office/officeart/2005/8/layout/radial6"/>
    <dgm:cxn modelId="{D628B781-D5E1-495E-A470-9FBD01005C8D}" srcId="{22633F7F-FF9E-4D50-9356-776D00C333C3}" destId="{199339FC-8F06-47A2-9103-F7D42CA2ABB0}" srcOrd="2" destOrd="0" parTransId="{BE1E0A92-AD1E-42BD-A274-67D5594C656D}" sibTransId="{5227F399-22DA-419D-8B03-6DEFA4C0173E}"/>
    <dgm:cxn modelId="{1330E59C-A7E9-4264-B87E-9CBDAE683152}" type="presOf" srcId="{B98D2BF3-C273-45A9-AC99-DE9453F223BB}" destId="{10534624-6F27-4439-A32F-761F7EC6DF19}" srcOrd="0" destOrd="0" presId="urn:microsoft.com/office/officeart/2005/8/layout/radial6"/>
    <dgm:cxn modelId="{A6EE079D-F515-4043-8540-5BA3D1CEF610}" srcId="{1629342A-101A-4A2D-8F6B-6846819C8DAF}" destId="{C727A4B3-48B4-472F-99F9-F07F634F7BD8}" srcOrd="1" destOrd="0" parTransId="{3F31D5BA-484E-4AF4-884F-92D865F598B3}" sibTransId="{3A552E5C-9EBA-4787-A274-6BC2A46194CA}"/>
    <dgm:cxn modelId="{AD947FA2-EE69-4CB5-B6BB-D035EAB42FE8}" type="presOf" srcId="{1629342A-101A-4A2D-8F6B-6846819C8DAF}" destId="{28E2FDAB-9B76-4468-80DA-87FBE26F38E4}" srcOrd="0" destOrd="0" presId="urn:microsoft.com/office/officeart/2005/8/layout/radial6"/>
    <dgm:cxn modelId="{0A9602D2-EB2A-471B-A1A5-6375EFC91674}" srcId="{22633F7F-FF9E-4D50-9356-776D00C333C3}" destId="{633B05C0-A61B-45D2-9918-7D77E2817648}" srcOrd="4" destOrd="0" parTransId="{A0DFE9CB-F786-403C-8E1E-CADDE52089F1}" sibTransId="{EEC10457-BE9F-4107-B709-FEE299D3C6E7}"/>
    <dgm:cxn modelId="{3B2EEDE1-0581-4492-9BA9-C581C323C813}" type="presOf" srcId="{22633F7F-FF9E-4D50-9356-776D00C333C3}" destId="{6D44419C-A787-4157-9383-8784E1C9D794}" srcOrd="0" destOrd="0" presId="urn:microsoft.com/office/officeart/2005/8/layout/radial6"/>
    <dgm:cxn modelId="{705408F3-08CA-4618-AEE5-37722BB35C86}" type="presOf" srcId="{EEC10457-BE9F-4107-B709-FEE299D3C6E7}" destId="{312E1D16-87CC-4E0C-8953-3AFDDA5E6DC1}" srcOrd="0" destOrd="0" presId="urn:microsoft.com/office/officeart/2005/8/layout/radial6"/>
    <dgm:cxn modelId="{9DEA9025-7445-4BFA-9601-68B66BB885B7}" type="presParOf" srcId="{28E2FDAB-9B76-4468-80DA-87FBE26F38E4}" destId="{6D44419C-A787-4157-9383-8784E1C9D794}" srcOrd="0" destOrd="0" presId="urn:microsoft.com/office/officeart/2005/8/layout/radial6"/>
    <dgm:cxn modelId="{E663B9D8-C506-42ED-91FD-FE849CE9155D}" type="presParOf" srcId="{28E2FDAB-9B76-4468-80DA-87FBE26F38E4}" destId="{10534624-6F27-4439-A32F-761F7EC6DF19}" srcOrd="1" destOrd="0" presId="urn:microsoft.com/office/officeart/2005/8/layout/radial6"/>
    <dgm:cxn modelId="{333EA3F5-D7BD-42E6-829F-FCD4FAD64B12}" type="presParOf" srcId="{28E2FDAB-9B76-4468-80DA-87FBE26F38E4}" destId="{995FFFFF-51B6-4325-B1F5-9B7C68B8C68B}" srcOrd="2" destOrd="0" presId="urn:microsoft.com/office/officeart/2005/8/layout/radial6"/>
    <dgm:cxn modelId="{4FE730D3-A762-4ACE-B570-D11D9BEC7CD4}" type="presParOf" srcId="{28E2FDAB-9B76-4468-80DA-87FBE26F38E4}" destId="{D6B9DDCE-11F0-4FE4-B4AD-FFA7310DE94D}" srcOrd="3" destOrd="0" presId="urn:microsoft.com/office/officeart/2005/8/layout/radial6"/>
    <dgm:cxn modelId="{1CDB5CC6-F24B-4EBA-AF98-A99E930175BC}" type="presParOf" srcId="{28E2FDAB-9B76-4468-80DA-87FBE26F38E4}" destId="{95F6C4A2-0C87-43B3-BE81-11CAEC9A73B1}" srcOrd="4" destOrd="0" presId="urn:microsoft.com/office/officeart/2005/8/layout/radial6"/>
    <dgm:cxn modelId="{835BE5E8-3CA4-46D7-9DA0-183D98F513DF}" type="presParOf" srcId="{28E2FDAB-9B76-4468-80DA-87FBE26F38E4}" destId="{3B7D94A0-CCC4-4C54-A91D-E43BFFF4BD76}" srcOrd="5" destOrd="0" presId="urn:microsoft.com/office/officeart/2005/8/layout/radial6"/>
    <dgm:cxn modelId="{500A7F90-413F-4A1F-85CA-22F2B345D377}" type="presParOf" srcId="{28E2FDAB-9B76-4468-80DA-87FBE26F38E4}" destId="{55103B25-D34B-4D64-B73F-82AD28FFA25D}" srcOrd="6" destOrd="0" presId="urn:microsoft.com/office/officeart/2005/8/layout/radial6"/>
    <dgm:cxn modelId="{A76A6820-72C6-4BE6-A6B7-C80F5C86B5C1}" type="presParOf" srcId="{28E2FDAB-9B76-4468-80DA-87FBE26F38E4}" destId="{2CD9C4BE-9912-4D11-A9C5-FDACAE67B29B}" srcOrd="7" destOrd="0" presId="urn:microsoft.com/office/officeart/2005/8/layout/radial6"/>
    <dgm:cxn modelId="{1C279573-C4B1-4300-BA1C-F8F126180A6D}" type="presParOf" srcId="{28E2FDAB-9B76-4468-80DA-87FBE26F38E4}" destId="{4BCF2ED4-3411-40D1-9A3D-B61AB5356D24}" srcOrd="8" destOrd="0" presId="urn:microsoft.com/office/officeart/2005/8/layout/radial6"/>
    <dgm:cxn modelId="{6C4D257A-5AE2-4A50-9AE8-7DF6A7C3A3A8}" type="presParOf" srcId="{28E2FDAB-9B76-4468-80DA-87FBE26F38E4}" destId="{620DF1A5-4C05-4B5B-84E9-BC45C8CB5940}" srcOrd="9" destOrd="0" presId="urn:microsoft.com/office/officeart/2005/8/layout/radial6"/>
    <dgm:cxn modelId="{E5F1C52F-22C2-408D-9F71-EE7230221FFA}" type="presParOf" srcId="{28E2FDAB-9B76-4468-80DA-87FBE26F38E4}" destId="{8BE21855-5521-4CC1-8842-B62BBAB96F56}" srcOrd="10" destOrd="0" presId="urn:microsoft.com/office/officeart/2005/8/layout/radial6"/>
    <dgm:cxn modelId="{C7C3835F-D792-4612-B6A0-8065249750B8}" type="presParOf" srcId="{28E2FDAB-9B76-4468-80DA-87FBE26F38E4}" destId="{2BADAF72-20DA-4310-850C-3A192C2EBCF4}" srcOrd="11" destOrd="0" presId="urn:microsoft.com/office/officeart/2005/8/layout/radial6"/>
    <dgm:cxn modelId="{50BE645F-F424-4957-B8A5-AF84D4335990}" type="presParOf" srcId="{28E2FDAB-9B76-4468-80DA-87FBE26F38E4}" destId="{D9E94C30-2847-4FEE-B443-00DAC6889544}" srcOrd="12" destOrd="0" presId="urn:microsoft.com/office/officeart/2005/8/layout/radial6"/>
    <dgm:cxn modelId="{F2131EB7-4EFF-4866-8204-FFFCA56CC863}" type="presParOf" srcId="{28E2FDAB-9B76-4468-80DA-87FBE26F38E4}" destId="{FD043DC7-E478-44D8-82EA-8896445207EA}" srcOrd="13" destOrd="0" presId="urn:microsoft.com/office/officeart/2005/8/layout/radial6"/>
    <dgm:cxn modelId="{FC24E42A-BBB6-4CF8-8207-12DBF1ACF893}" type="presParOf" srcId="{28E2FDAB-9B76-4468-80DA-87FBE26F38E4}" destId="{2B8DEE0F-EE76-4CC8-A317-62AA3CB1893E}" srcOrd="14" destOrd="0" presId="urn:microsoft.com/office/officeart/2005/8/layout/radial6"/>
    <dgm:cxn modelId="{930E8C7B-7533-4208-85B0-EE120761DE24}" type="presParOf" srcId="{28E2FDAB-9B76-4468-80DA-87FBE26F38E4}" destId="{312E1D16-87CC-4E0C-8953-3AFDDA5E6DC1}"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E1D16-87CC-4E0C-8953-3AFDDA5E6DC1}">
      <dsp:nvSpPr>
        <dsp:cNvPr id="0" name=""/>
        <dsp:cNvSpPr/>
      </dsp:nvSpPr>
      <dsp:spPr>
        <a:xfrm>
          <a:off x="2355023" y="781704"/>
          <a:ext cx="5207676" cy="5207676"/>
        </a:xfrm>
        <a:prstGeom prst="blockArc">
          <a:avLst>
            <a:gd name="adj1" fmla="val 11880000"/>
            <a:gd name="adj2" fmla="val 16200000"/>
            <a:gd name="adj3" fmla="val 4640"/>
          </a:avLst>
        </a:prstGeom>
        <a:solidFill>
          <a:schemeClr val="accent4">
            <a:hueOff val="20423033"/>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E94C30-2847-4FEE-B443-00DAC6889544}">
      <dsp:nvSpPr>
        <dsp:cNvPr id="0" name=""/>
        <dsp:cNvSpPr/>
      </dsp:nvSpPr>
      <dsp:spPr>
        <a:xfrm>
          <a:off x="2355023" y="781704"/>
          <a:ext cx="5207676" cy="5207676"/>
        </a:xfrm>
        <a:prstGeom prst="blockArc">
          <a:avLst>
            <a:gd name="adj1" fmla="val 7560000"/>
            <a:gd name="adj2" fmla="val 11880000"/>
            <a:gd name="adj3" fmla="val 4640"/>
          </a:avLst>
        </a:prstGeom>
        <a:solidFill>
          <a:schemeClr val="accent4">
            <a:hueOff val="15317274"/>
            <a:satOff val="-17989"/>
            <a:lumOff val="69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0DF1A5-4C05-4B5B-84E9-BC45C8CB5940}">
      <dsp:nvSpPr>
        <dsp:cNvPr id="0" name=""/>
        <dsp:cNvSpPr/>
      </dsp:nvSpPr>
      <dsp:spPr>
        <a:xfrm>
          <a:off x="2355023" y="781704"/>
          <a:ext cx="5207676" cy="5207676"/>
        </a:xfrm>
        <a:prstGeom prst="blockArc">
          <a:avLst>
            <a:gd name="adj1" fmla="val 3240000"/>
            <a:gd name="adj2" fmla="val 7560000"/>
            <a:gd name="adj3" fmla="val 4640"/>
          </a:avLst>
        </a:prstGeom>
        <a:solidFill>
          <a:schemeClr val="accent4">
            <a:hueOff val="10211516"/>
            <a:satOff val="-11993"/>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103B25-D34B-4D64-B73F-82AD28FFA25D}">
      <dsp:nvSpPr>
        <dsp:cNvPr id="0" name=""/>
        <dsp:cNvSpPr/>
      </dsp:nvSpPr>
      <dsp:spPr>
        <a:xfrm>
          <a:off x="2355023" y="781704"/>
          <a:ext cx="5207676" cy="5207676"/>
        </a:xfrm>
        <a:prstGeom prst="blockArc">
          <a:avLst>
            <a:gd name="adj1" fmla="val 20520000"/>
            <a:gd name="adj2" fmla="val 3240000"/>
            <a:gd name="adj3" fmla="val 4640"/>
          </a:avLst>
        </a:prstGeom>
        <a:solidFill>
          <a:schemeClr val="accent4">
            <a:hueOff val="5105758"/>
            <a:satOff val="-5996"/>
            <a:lumOff val="23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B9DDCE-11F0-4FE4-B4AD-FFA7310DE94D}">
      <dsp:nvSpPr>
        <dsp:cNvPr id="0" name=""/>
        <dsp:cNvSpPr/>
      </dsp:nvSpPr>
      <dsp:spPr>
        <a:xfrm>
          <a:off x="2355023" y="781704"/>
          <a:ext cx="5207676" cy="5207676"/>
        </a:xfrm>
        <a:prstGeom prst="blockArc">
          <a:avLst>
            <a:gd name="adj1" fmla="val 16200000"/>
            <a:gd name="adj2" fmla="val 20520000"/>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4419C-A787-4157-9383-8784E1C9D794}">
      <dsp:nvSpPr>
        <dsp:cNvPr id="0" name=""/>
        <dsp:cNvSpPr/>
      </dsp:nvSpPr>
      <dsp:spPr>
        <a:xfrm>
          <a:off x="3760308" y="2186989"/>
          <a:ext cx="2397105" cy="2397105"/>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US" sz="3800" kern="1200" dirty="0"/>
            <a:t>Turn the Curve?</a:t>
          </a:r>
        </a:p>
      </dsp:txBody>
      <dsp:txXfrm>
        <a:off x="4111356" y="2538037"/>
        <a:ext cx="1695009" cy="1695009"/>
      </dsp:txXfrm>
    </dsp:sp>
    <dsp:sp modelId="{10534624-6F27-4439-A32F-761F7EC6DF19}">
      <dsp:nvSpPr>
        <dsp:cNvPr id="0" name=""/>
        <dsp:cNvSpPr/>
      </dsp:nvSpPr>
      <dsp:spPr>
        <a:xfrm>
          <a:off x="4119874" y="3124"/>
          <a:ext cx="1677974" cy="1677974"/>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How are we doing?</a:t>
          </a:r>
        </a:p>
      </dsp:txBody>
      <dsp:txXfrm>
        <a:off x="4365608" y="248858"/>
        <a:ext cx="1186506" cy="1186506"/>
      </dsp:txXfrm>
    </dsp:sp>
    <dsp:sp modelId="{95F6C4A2-0C87-43B3-BE81-11CAEC9A73B1}">
      <dsp:nvSpPr>
        <dsp:cNvPr id="0" name=""/>
        <dsp:cNvSpPr/>
      </dsp:nvSpPr>
      <dsp:spPr>
        <a:xfrm>
          <a:off x="6538821" y="1760592"/>
          <a:ext cx="1677974" cy="1677974"/>
        </a:xfrm>
        <a:prstGeom prst="ellipse">
          <a:avLst/>
        </a:prstGeom>
        <a:solidFill>
          <a:schemeClr val="accent4">
            <a:hueOff val="5105758"/>
            <a:satOff val="-5996"/>
            <a:lumOff val="23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What is the story behind the curve?</a:t>
          </a:r>
        </a:p>
      </dsp:txBody>
      <dsp:txXfrm>
        <a:off x="6784555" y="2006326"/>
        <a:ext cx="1186506" cy="1186506"/>
      </dsp:txXfrm>
    </dsp:sp>
    <dsp:sp modelId="{2CD9C4BE-9912-4D11-A9C5-FDACAE67B29B}">
      <dsp:nvSpPr>
        <dsp:cNvPr id="0" name=""/>
        <dsp:cNvSpPr/>
      </dsp:nvSpPr>
      <dsp:spPr>
        <a:xfrm>
          <a:off x="5614865" y="4604234"/>
          <a:ext cx="1677974" cy="1677974"/>
        </a:xfrm>
        <a:prstGeom prst="ellipse">
          <a:avLst/>
        </a:prstGeom>
        <a:solidFill>
          <a:schemeClr val="accent4">
            <a:hueOff val="10211516"/>
            <a:satOff val="-11993"/>
            <a:lumOff val="460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Who are the partners who have a role to play in turning the curve?</a:t>
          </a:r>
        </a:p>
      </dsp:txBody>
      <dsp:txXfrm>
        <a:off x="5860599" y="4849968"/>
        <a:ext cx="1186506" cy="1186506"/>
      </dsp:txXfrm>
    </dsp:sp>
    <dsp:sp modelId="{8BE21855-5521-4CC1-8842-B62BBAB96F56}">
      <dsp:nvSpPr>
        <dsp:cNvPr id="0" name=""/>
        <dsp:cNvSpPr/>
      </dsp:nvSpPr>
      <dsp:spPr>
        <a:xfrm>
          <a:off x="2624883" y="4604234"/>
          <a:ext cx="1677974" cy="1677974"/>
        </a:xfrm>
        <a:prstGeom prst="ellipse">
          <a:avLst/>
        </a:prstGeom>
        <a:solidFill>
          <a:schemeClr val="accent4">
            <a:hueOff val="15317274"/>
            <a:satOff val="-17989"/>
            <a:lumOff val="69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What works to turn the curve?</a:t>
          </a:r>
        </a:p>
      </dsp:txBody>
      <dsp:txXfrm>
        <a:off x="2870617" y="4849968"/>
        <a:ext cx="1186506" cy="1186506"/>
      </dsp:txXfrm>
    </dsp:sp>
    <dsp:sp modelId="{FD043DC7-E478-44D8-82EA-8896445207EA}">
      <dsp:nvSpPr>
        <dsp:cNvPr id="0" name=""/>
        <dsp:cNvSpPr/>
      </dsp:nvSpPr>
      <dsp:spPr>
        <a:xfrm>
          <a:off x="1700927" y="1760592"/>
          <a:ext cx="1677974" cy="1677974"/>
        </a:xfrm>
        <a:prstGeom prst="ellipse">
          <a:avLst/>
        </a:prstGeom>
        <a:solidFill>
          <a:schemeClr val="accent4">
            <a:hueOff val="20423033"/>
            <a:satOff val="-23986"/>
            <a:lumOff val="92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What is our action to turn the curve?</a:t>
          </a:r>
        </a:p>
      </dsp:txBody>
      <dsp:txXfrm>
        <a:off x="1946661" y="2006326"/>
        <a:ext cx="1186506" cy="118650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163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u="none">
                <a:latin typeface="Arial" pitchFamily="34" charset="0"/>
                <a:ea typeface="Geneva" pitchFamily="-16" charset="-128"/>
                <a:cs typeface="+mn-cs"/>
              </a:defRPr>
            </a:lvl1pPr>
          </a:lstStyle>
          <a:p>
            <a:pPr>
              <a:defRPr/>
            </a:pPr>
            <a:endParaRPr lang="en-US" dirty="0"/>
          </a:p>
        </p:txBody>
      </p:sp>
      <p:sp>
        <p:nvSpPr>
          <p:cNvPr id="58163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u="none">
                <a:latin typeface="Arial" pitchFamily="34" charset="0"/>
                <a:ea typeface="Geneva" pitchFamily="-16" charset="-128"/>
                <a:cs typeface="+mn-cs"/>
              </a:defRPr>
            </a:lvl1pPr>
          </a:lstStyle>
          <a:p>
            <a:pPr>
              <a:defRPr/>
            </a:pPr>
            <a:endParaRPr lang="en-US" dirty="0"/>
          </a:p>
        </p:txBody>
      </p:sp>
      <p:sp>
        <p:nvSpPr>
          <p:cNvPr id="58163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u="none">
                <a:latin typeface="Arial" pitchFamily="34" charset="0"/>
                <a:ea typeface="Geneva" pitchFamily="-16" charset="-128"/>
                <a:cs typeface="+mn-cs"/>
              </a:defRPr>
            </a:lvl1pPr>
          </a:lstStyle>
          <a:p>
            <a:pPr>
              <a:defRPr/>
            </a:pPr>
            <a:endParaRPr lang="en-US" dirty="0"/>
          </a:p>
        </p:txBody>
      </p:sp>
      <p:sp>
        <p:nvSpPr>
          <p:cNvPr id="58163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u="none"/>
            </a:lvl1pPr>
          </a:lstStyle>
          <a:p>
            <a:fld id="{1EB8F785-1BD6-4B44-9356-4175B451FE65}" type="slidenum">
              <a:rPr lang="en-US"/>
              <a:pPr/>
              <a:t>‹#›</a:t>
            </a:fld>
            <a:endParaRPr lang="en-US" dirty="0"/>
          </a:p>
        </p:txBody>
      </p:sp>
    </p:spTree>
    <p:extLst>
      <p:ext uri="{BB962C8B-B14F-4D97-AF65-F5344CB8AC3E}">
        <p14:creationId xmlns:p14="http://schemas.microsoft.com/office/powerpoint/2010/main" val="2714070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spcBef>
                <a:spcPct val="20000"/>
              </a:spcBef>
              <a:defRPr sz="1200" u="none">
                <a:latin typeface="Arial" pitchFamily="34" charset="0"/>
                <a:ea typeface="Geneva" pitchFamily="-16" charset="-128"/>
                <a:cs typeface="+mn-cs"/>
              </a:defRPr>
            </a:lvl1pPr>
          </a:lstStyle>
          <a:p>
            <a:pPr>
              <a:defRPr/>
            </a:pPr>
            <a:endParaRPr lang="en-US" dirty="0"/>
          </a:p>
        </p:txBody>
      </p:sp>
      <p:sp>
        <p:nvSpPr>
          <p:cNvPr id="61443"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20000"/>
              </a:spcBef>
              <a:defRPr sz="1200" u="none">
                <a:latin typeface="Arial" pitchFamily="34" charset="0"/>
                <a:ea typeface="Geneva" pitchFamily="-16" charset="-128"/>
                <a:cs typeface="+mn-cs"/>
              </a:defRPr>
            </a:lvl1pPr>
          </a:lstStyle>
          <a:p>
            <a:pPr>
              <a:defRPr/>
            </a:pPr>
            <a:endParaRPr lang="en-US" dirty="0"/>
          </a:p>
        </p:txBody>
      </p:sp>
      <p:sp>
        <p:nvSpPr>
          <p:cNvPr id="6349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61445"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446"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spcBef>
                <a:spcPct val="20000"/>
              </a:spcBef>
              <a:defRPr sz="1200" u="none">
                <a:latin typeface="Arial" pitchFamily="34" charset="0"/>
                <a:ea typeface="Geneva" pitchFamily="-16" charset="-128"/>
                <a:cs typeface="+mn-cs"/>
              </a:defRPr>
            </a:lvl1pPr>
          </a:lstStyle>
          <a:p>
            <a:pPr>
              <a:defRPr/>
            </a:pPr>
            <a:endParaRPr lang="en-US" dirty="0"/>
          </a:p>
        </p:txBody>
      </p:sp>
      <p:sp>
        <p:nvSpPr>
          <p:cNvPr id="61447"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20000"/>
              </a:spcBef>
              <a:defRPr sz="1200" u="none">
                <a:latin typeface="Times New Roman" charset="0"/>
              </a:defRPr>
            </a:lvl1pPr>
          </a:lstStyle>
          <a:p>
            <a:fld id="{818380C7-9B91-1542-BDEB-FE55C891D10A}" type="slidenum">
              <a:rPr lang="en-US"/>
              <a:pPr/>
              <a:t>‹#›</a:t>
            </a:fld>
            <a:endParaRPr lang="en-US" dirty="0"/>
          </a:p>
        </p:txBody>
      </p:sp>
    </p:spTree>
    <p:extLst>
      <p:ext uri="{BB962C8B-B14F-4D97-AF65-F5344CB8AC3E}">
        <p14:creationId xmlns:p14="http://schemas.microsoft.com/office/powerpoint/2010/main" val="2445064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0"/>
        <a:cs typeface="Geneva" charset="-128"/>
      </a:defRPr>
    </a:lvl1pPr>
    <a:lvl2pPr marL="457200" algn="l" rtl="0" eaLnBrk="0" fontAlgn="base" hangingPunct="0">
      <a:spcBef>
        <a:spcPct val="30000"/>
      </a:spcBef>
      <a:spcAft>
        <a:spcPct val="0"/>
      </a:spcAft>
      <a:defRPr kumimoji="1"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kumimoji="1"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kumimoji="1"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kumimoji="1"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an invitation to utilize Results-Based Accountability in your Gilead Towards Health Equity Grant. Should you choose to accept this evaluation method, you will receive support and guidance to implement this approach in your work and will see many benefits in your program as a result. </a:t>
            </a:r>
          </a:p>
        </p:txBody>
      </p:sp>
      <p:sp>
        <p:nvSpPr>
          <p:cNvPr id="4" name="Slide Number Placeholder 3"/>
          <p:cNvSpPr>
            <a:spLocks noGrp="1"/>
          </p:cNvSpPr>
          <p:nvPr>
            <p:ph type="sldNum" sz="quarter" idx="5"/>
          </p:nvPr>
        </p:nvSpPr>
        <p:spPr/>
        <p:txBody>
          <a:bodyPr/>
          <a:lstStyle/>
          <a:p>
            <a:fld id="{818380C7-9B91-1542-BDEB-FE55C891D10A}" type="slidenum">
              <a:rPr lang="en-US" smtClean="0"/>
              <a:pPr/>
              <a:t>1</a:t>
            </a:fld>
            <a:endParaRPr lang="en-US" dirty="0"/>
          </a:p>
        </p:txBody>
      </p:sp>
    </p:spTree>
    <p:extLst>
      <p:ext uri="{BB962C8B-B14F-4D97-AF65-F5344CB8AC3E}">
        <p14:creationId xmlns:p14="http://schemas.microsoft.com/office/powerpoint/2010/main" val="1210597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1F409-E51D-4A71-A0D9-867C2FEA9D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C6E513-1F1F-F656-EC01-CC7789A9DF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87AE5E-F6AB-8D05-A713-8750A25A2EFC}"/>
              </a:ext>
            </a:extLst>
          </p:cNvPr>
          <p:cNvSpPr>
            <a:spLocks noGrp="1"/>
          </p:cNvSpPr>
          <p:nvPr>
            <p:ph type="body" idx="1"/>
          </p:nvPr>
        </p:nvSpPr>
        <p:spPr/>
        <p:txBody>
          <a:bodyPr/>
          <a:lstStyle/>
          <a:p>
            <a:r>
              <a:rPr lang="en-US" i="1" dirty="0"/>
              <a:t>[Emphasize the story behind the curve and learning/continuous improvement that comes with RBA. Story behind the curve helps to understand WHY the curve is going the way it’s going, having that conversation at regular intervals, and making changes to get the curve going in the right direction.]</a:t>
            </a:r>
          </a:p>
          <a:p>
            <a:r>
              <a:rPr lang="en-US" dirty="0"/>
              <a:t>So how does this happen? This is the disciplined part of RBA. You are completing a cycle of turn the curve thinking with a regular agenda and are keeping the conversation focused.</a:t>
            </a:r>
          </a:p>
          <a:p>
            <a:r>
              <a:rPr lang="en-US" dirty="0"/>
              <a:t>Turn the curve thinking relies on five core questions, beginning with ends and resulting in means. We will talk about that in just a minute.</a:t>
            </a:r>
          </a:p>
          <a:p>
            <a:r>
              <a:rPr lang="en-US" dirty="0"/>
              <a:t>The first question is How are we doing? We graph our data to understand exactly how our program is doing in achieving the measure. </a:t>
            </a:r>
          </a:p>
          <a:p>
            <a:r>
              <a:rPr lang="en-US" dirty="0"/>
              <a:t>Then we want to know what is the story behind the curve. This is where we have discussions to better understand why the data looks the way it looks. </a:t>
            </a:r>
          </a:p>
          <a:p>
            <a:r>
              <a:rPr lang="en-US" dirty="0"/>
              <a:t>Next, who are the partners who have a role to play in turning the curve</a:t>
            </a:r>
          </a:p>
          <a:p>
            <a:r>
              <a:rPr lang="en-US" dirty="0"/>
              <a:t>Fourth, we want to know what works to turn the curve,</a:t>
            </a:r>
          </a:p>
          <a:p>
            <a:r>
              <a:rPr lang="en-US" dirty="0"/>
              <a:t> and lastly, what is our action plan to turn the curve. This is our means. This process is data-driven and transparent and again is cyclical.</a:t>
            </a:r>
          </a:p>
          <a:p>
            <a:r>
              <a:rPr lang="en-US" dirty="0"/>
              <a:t>Turn the curve thinking applies to both indicators and performance measures.</a:t>
            </a:r>
          </a:p>
          <a:p>
            <a:r>
              <a:rPr lang="en-US" dirty="0"/>
              <a:t> </a:t>
            </a:r>
          </a:p>
        </p:txBody>
      </p:sp>
      <p:sp>
        <p:nvSpPr>
          <p:cNvPr id="4" name="Slide Number Placeholder 3">
            <a:extLst>
              <a:ext uri="{FF2B5EF4-FFF2-40B4-BE49-F238E27FC236}">
                <a16:creationId xmlns:a16="http://schemas.microsoft.com/office/drawing/2014/main" id="{21D6F526-9327-4944-2A0B-61289F855484}"/>
              </a:ext>
            </a:extLst>
          </p:cNvPr>
          <p:cNvSpPr>
            <a:spLocks noGrp="1"/>
          </p:cNvSpPr>
          <p:nvPr>
            <p:ph type="sldNum" sz="quarter" idx="5"/>
          </p:nvPr>
        </p:nvSpPr>
        <p:spPr/>
        <p:txBody>
          <a:bodyPr/>
          <a:lstStyle/>
          <a:p>
            <a:fld id="{EC9CA8C1-CD06-4F48-B5E1-7C7E1A6C190F}" type="slidenum">
              <a:rPr lang="en-US" smtClean="0"/>
              <a:t>10</a:t>
            </a:fld>
            <a:endParaRPr lang="en-US"/>
          </a:p>
        </p:txBody>
      </p:sp>
    </p:spTree>
    <p:extLst>
      <p:ext uri="{BB962C8B-B14F-4D97-AF65-F5344CB8AC3E}">
        <p14:creationId xmlns:p14="http://schemas.microsoft.com/office/powerpoint/2010/main" val="426620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38359D28-3A89-4550-BD7C-71CF5E5F5676}" type="slidenum">
              <a:rPr lang="en-US" smtClean="0">
                <a:solidFill>
                  <a:prstClr val="black"/>
                </a:solidFill>
                <a:latin typeface="Calibri"/>
              </a:rPr>
              <a:pPr/>
              <a:t>11</a:t>
            </a:fld>
            <a:endParaRPr lang="en-US">
              <a:solidFill>
                <a:prstClr val="black"/>
              </a:solidFill>
              <a:latin typeface="Calibri"/>
            </a:endParaRPr>
          </a:p>
        </p:txBody>
      </p:sp>
      <p:sp>
        <p:nvSpPr>
          <p:cNvPr id="271363" name="Rectangle 2"/>
          <p:cNvSpPr>
            <a:spLocks noGrp="1" noRot="1" noChangeAspect="1" noChangeArrowheads="1" noTextEdit="1"/>
          </p:cNvSpPr>
          <p:nvPr>
            <p:ph type="sldImg"/>
          </p:nvPr>
        </p:nvSpPr>
        <p:spPr>
          <a:xfrm>
            <a:off x="381000" y="685800"/>
            <a:ext cx="6096000" cy="3429000"/>
          </a:xfrm>
          <a:ln/>
        </p:spPr>
      </p:sp>
      <p:sp>
        <p:nvSpPr>
          <p:cNvPr id="271364" name="Rectangle 3"/>
          <p:cNvSpPr>
            <a:spLocks noGrp="1" noChangeArrowheads="1"/>
          </p:cNvSpPr>
          <p:nvPr>
            <p:ph type="body" idx="1"/>
          </p:nvPr>
        </p:nvSpPr>
        <p:spPr>
          <a:noFill/>
          <a:ln/>
        </p:spPr>
        <p:txBody>
          <a:bodyPr/>
          <a:lstStyle/>
          <a:p>
            <a:r>
              <a:rPr lang="en-US" dirty="0">
                <a:ea typeface="Geneva" pitchFamily="-16" charset="0"/>
                <a:cs typeface="Geneva" pitchFamily="-16" charset="0"/>
              </a:rPr>
              <a:t>This is a good meeting format for grantees. First review the plan and then make changes as needed. Ask the five questions as the meeting agenda. </a:t>
            </a:r>
          </a:p>
        </p:txBody>
      </p:sp>
    </p:spTree>
    <p:extLst>
      <p:ext uri="{BB962C8B-B14F-4D97-AF65-F5344CB8AC3E}">
        <p14:creationId xmlns:p14="http://schemas.microsoft.com/office/powerpoint/2010/main" val="4070626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xfrm>
            <a:off x="406400" y="696913"/>
            <a:ext cx="6197600" cy="3486150"/>
          </a:xfrm>
          <a:ln/>
        </p:spPr>
      </p:sp>
      <p:sp>
        <p:nvSpPr>
          <p:cNvPr id="150531" name="Notes Placeholder 2"/>
          <p:cNvSpPr>
            <a:spLocks noGrp="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a:lstStyle/>
          <a:p>
            <a:endParaRPr lang="en-US" dirty="0">
              <a:cs typeface="Geneva" charset="0"/>
            </a:endParaRPr>
          </a:p>
        </p:txBody>
      </p:sp>
      <p:sp>
        <p:nvSpPr>
          <p:cNvPr id="150532" name="Slide Number Placeholder 3"/>
          <p:cNvSpPr>
            <a:spLocks noGrp="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lvl1pPr eaLnBrk="0" hangingPunct="0">
              <a:defRPr sz="2400" u="sng">
                <a:solidFill>
                  <a:schemeClr val="tx1"/>
                </a:solidFill>
                <a:latin typeface="Arial" charset="0"/>
                <a:ea typeface="ＭＳ Ｐゴシック" charset="0"/>
                <a:cs typeface="ＭＳ Ｐゴシック" charset="0"/>
              </a:defRPr>
            </a:lvl1pPr>
            <a:lvl2pPr marL="38652428" indent="-38186541"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65887" eaLnBrk="0" fontAlgn="base" hangingPunct="0">
              <a:spcBef>
                <a:spcPct val="0"/>
              </a:spcBef>
              <a:spcAft>
                <a:spcPct val="0"/>
              </a:spcAft>
              <a:defRPr sz="2400" u="sng">
                <a:solidFill>
                  <a:schemeClr val="tx1"/>
                </a:solidFill>
                <a:latin typeface="Arial" charset="0"/>
                <a:ea typeface="ＭＳ Ｐゴシック" charset="0"/>
              </a:defRPr>
            </a:lvl6pPr>
            <a:lvl7pPr marL="931774" eaLnBrk="0" fontAlgn="base" hangingPunct="0">
              <a:spcBef>
                <a:spcPct val="0"/>
              </a:spcBef>
              <a:spcAft>
                <a:spcPct val="0"/>
              </a:spcAft>
              <a:defRPr sz="2400" u="sng">
                <a:solidFill>
                  <a:schemeClr val="tx1"/>
                </a:solidFill>
                <a:latin typeface="Arial" charset="0"/>
                <a:ea typeface="ＭＳ Ｐゴシック" charset="0"/>
              </a:defRPr>
            </a:lvl7pPr>
            <a:lvl8pPr marL="1397660" eaLnBrk="0" fontAlgn="base" hangingPunct="0">
              <a:spcBef>
                <a:spcPct val="0"/>
              </a:spcBef>
              <a:spcAft>
                <a:spcPct val="0"/>
              </a:spcAft>
              <a:defRPr sz="2400" u="sng">
                <a:solidFill>
                  <a:schemeClr val="tx1"/>
                </a:solidFill>
                <a:latin typeface="Arial" charset="0"/>
                <a:ea typeface="ＭＳ Ｐゴシック" charset="0"/>
              </a:defRPr>
            </a:lvl8pPr>
            <a:lvl9pPr marL="1863547"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0"/>
              </a:spcBef>
            </a:pPr>
            <a:fld id="{B6107AF4-1CAE-C54B-9ED4-E88C5B1783A3}" type="slidenum">
              <a:rPr lang="en-US" sz="1200" u="none">
                <a:solidFill>
                  <a:srgbClr val="000000"/>
                </a:solidFill>
              </a:rPr>
              <a:pPr>
                <a:spcBef>
                  <a:spcPct val="0"/>
                </a:spcBef>
              </a:pPr>
              <a:t>12</a:t>
            </a:fld>
            <a:endParaRPr lang="en-US" sz="1200" u="none" dirty="0">
              <a:solidFill>
                <a:srgbClr val="000000"/>
              </a:solidFill>
            </a:endParaRPr>
          </a:p>
        </p:txBody>
      </p:sp>
    </p:spTree>
    <p:extLst>
      <p:ext uri="{BB962C8B-B14F-4D97-AF65-F5344CB8AC3E}">
        <p14:creationId xmlns:p14="http://schemas.microsoft.com/office/powerpoint/2010/main" val="2353291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these requirements comes with tools that we will provide for you. </a:t>
            </a:r>
          </a:p>
          <a:p>
            <a:endParaRPr lang="en-US" dirty="0"/>
          </a:p>
          <a:p>
            <a:r>
              <a:rPr lang="en-US" dirty="0"/>
              <a:t>RBA training – just like we trained you on RBA, you will train your grantees, but it will be a simplified version of the training we gave you. We will provide a slide deck with talking points, and as was brought up during the last training, some of the slides and talking points will be about getting grantees to buy in to the process.</a:t>
            </a:r>
          </a:p>
          <a:p>
            <a:endParaRPr lang="en-US" dirty="0"/>
          </a:p>
          <a:p>
            <a:r>
              <a:rPr lang="en-US" dirty="0"/>
              <a:t>Grantees will identify a minimum of 3 performance measures – one for each of the RBA questions – relevant to their grant. We will provide a menu to choose from. They will do this in consultant with you.</a:t>
            </a:r>
          </a:p>
          <a:p>
            <a:endParaRPr lang="en-US" dirty="0"/>
          </a:p>
          <a:p>
            <a:r>
              <a:rPr lang="en-US" dirty="0"/>
              <a:t>Grantees will track data for their performance measures over the grant period. We will provide an excel template for them to track their data and the conversations they are having around their data.</a:t>
            </a:r>
          </a:p>
          <a:p>
            <a:endParaRPr lang="en-US" dirty="0"/>
          </a:p>
          <a:p>
            <a:r>
              <a:rPr lang="en-US" dirty="0"/>
              <a:t>They will meet with you roughly halfway through the grant and at the end before they prepare their final data for submission. They should submit their performance measure data to you before each meeting, and the meeting will be used to discuss progress on the grant activities and the evaluation. We have found that if there is no check-in between the time you provide the RBA training and the grantees submitting their data at final report time, there is a good chance that they will have little or no data to submit. This midpoint submission of data and meeting helps with accountability. Then, after you’ve had that final meeting, they will incorporate any feedback you give them and submit their final data.</a:t>
            </a:r>
          </a:p>
          <a:p>
            <a:endParaRPr lang="en-US" dirty="0"/>
          </a:p>
          <a:p>
            <a:r>
              <a:rPr lang="en-US" dirty="0"/>
              <a:t>The affiliates will be responsible for preparing a report summarizing their grantee data, but if the grantee wants to, they can use their data to prepare a 1-page visual summary of their data. We will provide a template. This is something that they can share within their agency, with funders, etc.</a:t>
            </a:r>
          </a:p>
          <a:p>
            <a:endParaRPr lang="en-US" dirty="0"/>
          </a:p>
          <a:p>
            <a:endParaRPr lang="en-US" dirty="0"/>
          </a:p>
          <a:p>
            <a:endParaRPr lang="en-US" dirty="0"/>
          </a:p>
          <a:p>
            <a:r>
              <a:rPr lang="en-US" dirty="0"/>
              <a:t>Grantees will meet with you </a:t>
            </a:r>
          </a:p>
        </p:txBody>
      </p:sp>
      <p:sp>
        <p:nvSpPr>
          <p:cNvPr id="4" name="Slide Number Placeholder 3"/>
          <p:cNvSpPr>
            <a:spLocks noGrp="1"/>
          </p:cNvSpPr>
          <p:nvPr>
            <p:ph type="sldNum" sz="quarter" idx="5"/>
          </p:nvPr>
        </p:nvSpPr>
        <p:spPr/>
        <p:txBody>
          <a:bodyPr/>
          <a:lstStyle/>
          <a:p>
            <a:fld id="{A519F7F4-4245-4630-BC1D-EE8B4D9D67CD}" type="slidenum">
              <a:rPr lang="en-US" smtClean="0"/>
              <a:t>14</a:t>
            </a:fld>
            <a:endParaRPr lang="en-US"/>
          </a:p>
        </p:txBody>
      </p:sp>
    </p:spTree>
    <p:extLst>
      <p:ext uri="{BB962C8B-B14F-4D97-AF65-F5344CB8AC3E}">
        <p14:creationId xmlns:p14="http://schemas.microsoft.com/office/powerpoint/2010/main" val="212965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word here is “disciplined.” When we are evaluating programs, we often do it after the program is over, or it is a process that is very separate from the program. With RBA, evaluation is integrated into the program in a very specific and regular way – because the point is to learn from the data as you go, and make improvements to the program based on the data.</a:t>
            </a:r>
          </a:p>
          <a:p>
            <a:endParaRPr lang="en-US" dirty="0"/>
          </a:p>
          <a:p>
            <a:r>
              <a:rPr lang="en-US" dirty="0"/>
              <a:t>Notice also that there is nothing about monitoring or evaluation in the definition. This is because the focus is quite literally on the problems we are trying to solve and the impact we are having. RBA is not a research method. It is a way of thinking and practicing curiosity about what is working and what isn’t, and being willing to shift when something isn’t working.</a:t>
            </a:r>
          </a:p>
        </p:txBody>
      </p:sp>
      <p:sp>
        <p:nvSpPr>
          <p:cNvPr id="4" name="Slide Number Placeholder 3"/>
          <p:cNvSpPr>
            <a:spLocks noGrp="1"/>
          </p:cNvSpPr>
          <p:nvPr>
            <p:ph type="sldNum" sz="quarter" idx="5"/>
          </p:nvPr>
        </p:nvSpPr>
        <p:spPr/>
        <p:txBody>
          <a:bodyPr/>
          <a:lstStyle/>
          <a:p>
            <a:fld id="{EC9CA8C1-CD06-4F48-B5E1-7C7E1A6C190F}" type="slidenum">
              <a:rPr lang="en-US" smtClean="0"/>
              <a:t>2</a:t>
            </a:fld>
            <a:endParaRPr lang="en-US"/>
          </a:p>
        </p:txBody>
      </p:sp>
    </p:spTree>
    <p:extLst>
      <p:ext uri="{BB962C8B-B14F-4D97-AF65-F5344CB8AC3E}">
        <p14:creationId xmlns:p14="http://schemas.microsoft.com/office/powerpoint/2010/main" val="120912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818380C7-9B91-1542-BDEB-FE55C891D10A}" type="slidenum">
              <a:rPr lang="en-US" smtClean="0"/>
              <a:pPr/>
              <a:t>3</a:t>
            </a:fld>
            <a:endParaRPr lang="en-US" dirty="0"/>
          </a:p>
        </p:txBody>
      </p:sp>
    </p:spTree>
    <p:extLst>
      <p:ext uri="{BB962C8B-B14F-4D97-AF65-F5344CB8AC3E}">
        <p14:creationId xmlns:p14="http://schemas.microsoft.com/office/powerpoint/2010/main" val="2379699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607FCB-B6C5-8125-97BC-E48BBF997F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15C739-0BC7-321E-94A6-35AE0968FE49}"/>
              </a:ext>
            </a:extLst>
          </p:cNvPr>
          <p:cNvSpPr>
            <a:spLocks noGrp="1" noRot="1" noChangeAspect="1"/>
          </p:cNvSpPr>
          <p:nvPr>
            <p:ph type="sldImg"/>
          </p:nvPr>
        </p:nvSpPr>
        <p:spPr>
          <a:xfrm>
            <a:off x="406400" y="696913"/>
            <a:ext cx="6197600" cy="3486150"/>
          </a:xfrm>
        </p:spPr>
      </p:sp>
      <p:sp>
        <p:nvSpPr>
          <p:cNvPr id="3" name="Notes Placeholder 2">
            <a:extLst>
              <a:ext uri="{FF2B5EF4-FFF2-40B4-BE49-F238E27FC236}">
                <a16:creationId xmlns:a16="http://schemas.microsoft.com/office/drawing/2014/main" id="{50882C1F-EACA-9F03-1090-D757A254A64C}"/>
              </a:ext>
            </a:extLst>
          </p:cNvPr>
          <p:cNvSpPr>
            <a:spLocks noGrp="1"/>
          </p:cNvSpPr>
          <p:nvPr>
            <p:ph type="body" idx="1"/>
          </p:nvPr>
        </p:nvSpPr>
        <p:spPr/>
        <p:txBody>
          <a:bodyPr/>
          <a:lstStyle/>
          <a:p>
            <a:r>
              <a:rPr lang="en-US" dirty="0"/>
              <a:t>RBA uses two main concepts that comprise the overall “Accountability” piece of Results-Based Accountability. </a:t>
            </a:r>
            <a:r>
              <a:rPr lang="en-US" u="sng" dirty="0"/>
              <a:t>Population Accountability</a:t>
            </a:r>
            <a:r>
              <a:rPr lang="en-US" dirty="0"/>
              <a:t> is about the whole population, not just the people you serve in your program. Is your work impacting the population as a whole, in a beneficial way? </a:t>
            </a:r>
            <a:r>
              <a:rPr lang="en-US" u="sng" dirty="0"/>
              <a:t>Performance Accountability</a:t>
            </a:r>
            <a:r>
              <a:rPr lang="en-US" dirty="0"/>
              <a:t> is about the program itself. How well are your clients doing? Are you serving the right people, and improving their lives? There is different language used for the measures of the whole population (“indicators”), versus your program clients/patients (“performance measures”), which we’ll cover in a few slides.</a:t>
            </a:r>
          </a:p>
        </p:txBody>
      </p:sp>
      <p:sp>
        <p:nvSpPr>
          <p:cNvPr id="4" name="Slide Number Placeholder 3">
            <a:extLst>
              <a:ext uri="{FF2B5EF4-FFF2-40B4-BE49-F238E27FC236}">
                <a16:creationId xmlns:a16="http://schemas.microsoft.com/office/drawing/2014/main" id="{23C1DEEB-8AFD-E63E-8CAC-20B448E22C79}"/>
              </a:ext>
            </a:extLst>
          </p:cNvPr>
          <p:cNvSpPr>
            <a:spLocks noGrp="1"/>
          </p:cNvSpPr>
          <p:nvPr>
            <p:ph type="sldNum" sz="quarter" idx="5"/>
          </p:nvPr>
        </p:nvSpPr>
        <p:spPr/>
        <p:txBody>
          <a:bodyPr/>
          <a:lstStyle/>
          <a:p>
            <a:fld id="{818380C7-9B91-1542-BDEB-FE55C891D10A}" type="slidenum">
              <a:rPr lang="en-US" smtClean="0"/>
              <a:pPr/>
              <a:t>4</a:t>
            </a:fld>
            <a:endParaRPr lang="en-US" dirty="0"/>
          </a:p>
        </p:txBody>
      </p:sp>
    </p:spTree>
    <p:extLst>
      <p:ext uri="{BB962C8B-B14F-4D97-AF65-F5344CB8AC3E}">
        <p14:creationId xmlns:p14="http://schemas.microsoft.com/office/powerpoint/2010/main" val="1104712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lvl1pPr eaLnBrk="0" hangingPunct="0">
              <a:defRPr sz="2400" u="sng">
                <a:solidFill>
                  <a:schemeClr val="tx1"/>
                </a:solidFill>
                <a:latin typeface="Arial" charset="0"/>
                <a:ea typeface="ＭＳ Ｐゴシック" charset="0"/>
                <a:cs typeface="ＭＳ Ｐゴシック" charset="0"/>
              </a:defRPr>
            </a:lvl1pPr>
            <a:lvl2pPr marL="38652428" indent="-38186541"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65887" eaLnBrk="0" fontAlgn="base" hangingPunct="0">
              <a:spcBef>
                <a:spcPct val="0"/>
              </a:spcBef>
              <a:spcAft>
                <a:spcPct val="0"/>
              </a:spcAft>
              <a:defRPr sz="2400" u="sng">
                <a:solidFill>
                  <a:schemeClr val="tx1"/>
                </a:solidFill>
                <a:latin typeface="Arial" charset="0"/>
                <a:ea typeface="ＭＳ Ｐゴシック" charset="0"/>
              </a:defRPr>
            </a:lvl6pPr>
            <a:lvl7pPr marL="931774" eaLnBrk="0" fontAlgn="base" hangingPunct="0">
              <a:spcBef>
                <a:spcPct val="0"/>
              </a:spcBef>
              <a:spcAft>
                <a:spcPct val="0"/>
              </a:spcAft>
              <a:defRPr sz="2400" u="sng">
                <a:solidFill>
                  <a:schemeClr val="tx1"/>
                </a:solidFill>
                <a:latin typeface="Arial" charset="0"/>
                <a:ea typeface="ＭＳ Ｐゴシック" charset="0"/>
              </a:defRPr>
            </a:lvl7pPr>
            <a:lvl8pPr marL="1397660" eaLnBrk="0" fontAlgn="base" hangingPunct="0">
              <a:spcBef>
                <a:spcPct val="0"/>
              </a:spcBef>
              <a:spcAft>
                <a:spcPct val="0"/>
              </a:spcAft>
              <a:defRPr sz="2400" u="sng">
                <a:solidFill>
                  <a:schemeClr val="tx1"/>
                </a:solidFill>
                <a:latin typeface="Arial" charset="0"/>
                <a:ea typeface="ＭＳ Ｐゴシック" charset="0"/>
              </a:defRPr>
            </a:lvl8pPr>
            <a:lvl9pPr marL="1863547"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0"/>
              </a:spcBef>
            </a:pPr>
            <a:fld id="{4DF84D0A-0908-AB47-961F-8DF948840032}" type="slidenum">
              <a:rPr lang="en-US" sz="1200" u="none">
                <a:solidFill>
                  <a:srgbClr val="000000"/>
                </a:solidFill>
              </a:rPr>
              <a:pPr>
                <a:spcBef>
                  <a:spcPct val="0"/>
                </a:spcBef>
              </a:pPr>
              <a:t>5</a:t>
            </a:fld>
            <a:endParaRPr lang="en-US" sz="1200" u="none" dirty="0">
              <a:solidFill>
                <a:srgbClr val="000000"/>
              </a:solidFill>
            </a:endParaRPr>
          </a:p>
        </p:txBody>
      </p:sp>
      <p:sp>
        <p:nvSpPr>
          <p:cNvPr id="80899" name="Rectangle 2"/>
          <p:cNvSpPr>
            <a:spLocks noGrp="1" noRot="1" noChangeAspect="1" noChangeArrowheads="1" noTextEdit="1"/>
          </p:cNvSpPr>
          <p:nvPr>
            <p:ph type="sldImg"/>
          </p:nvPr>
        </p:nvSpPr>
        <p:spPr>
          <a:xfrm>
            <a:off x="406400" y="696913"/>
            <a:ext cx="6197600" cy="3486150"/>
          </a:xfrm>
          <a:ln/>
        </p:spPr>
      </p:sp>
      <p:sp>
        <p:nvSpPr>
          <p:cNvPr id="80900"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Result is about the big picture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Indicators are for the population, and whether you’re moving the needle.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Performance measures are the data collected for program accountability. This is what we will be focusing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74811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lvl1pPr eaLnBrk="0" hangingPunct="0">
              <a:defRPr sz="2400" u="sng">
                <a:solidFill>
                  <a:schemeClr val="tx1"/>
                </a:solidFill>
                <a:latin typeface="Arial" charset="0"/>
                <a:ea typeface="ＭＳ Ｐゴシック" charset="0"/>
                <a:cs typeface="ＭＳ Ｐゴシック" charset="0"/>
              </a:defRPr>
            </a:lvl1pPr>
            <a:lvl2pPr marL="38652428" indent="-38186541"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65887" eaLnBrk="0" fontAlgn="base" hangingPunct="0">
              <a:spcBef>
                <a:spcPct val="0"/>
              </a:spcBef>
              <a:spcAft>
                <a:spcPct val="0"/>
              </a:spcAft>
              <a:defRPr sz="2400" u="sng">
                <a:solidFill>
                  <a:schemeClr val="tx1"/>
                </a:solidFill>
                <a:latin typeface="Arial" charset="0"/>
                <a:ea typeface="ＭＳ Ｐゴシック" charset="0"/>
              </a:defRPr>
            </a:lvl6pPr>
            <a:lvl7pPr marL="931774" eaLnBrk="0" fontAlgn="base" hangingPunct="0">
              <a:spcBef>
                <a:spcPct val="0"/>
              </a:spcBef>
              <a:spcAft>
                <a:spcPct val="0"/>
              </a:spcAft>
              <a:defRPr sz="2400" u="sng">
                <a:solidFill>
                  <a:schemeClr val="tx1"/>
                </a:solidFill>
                <a:latin typeface="Arial" charset="0"/>
                <a:ea typeface="ＭＳ Ｐゴシック" charset="0"/>
              </a:defRPr>
            </a:lvl7pPr>
            <a:lvl8pPr marL="1397660" eaLnBrk="0" fontAlgn="base" hangingPunct="0">
              <a:spcBef>
                <a:spcPct val="0"/>
              </a:spcBef>
              <a:spcAft>
                <a:spcPct val="0"/>
              </a:spcAft>
              <a:defRPr sz="2400" u="sng">
                <a:solidFill>
                  <a:schemeClr val="tx1"/>
                </a:solidFill>
                <a:latin typeface="Arial" charset="0"/>
                <a:ea typeface="ＭＳ Ｐゴシック" charset="0"/>
              </a:defRPr>
            </a:lvl8pPr>
            <a:lvl9pPr marL="1863547" eaLnBrk="0" fontAlgn="base" hangingPunct="0">
              <a:spcBef>
                <a:spcPct val="0"/>
              </a:spcBef>
              <a:spcAft>
                <a:spcPct val="0"/>
              </a:spcAft>
              <a:defRPr sz="2400" u="sng">
                <a:solidFill>
                  <a:schemeClr val="tx1"/>
                </a:solidFill>
                <a:latin typeface="Arial" charset="0"/>
                <a:ea typeface="ＭＳ Ｐゴシック" charset="0"/>
              </a:defRPr>
            </a:lvl9pPr>
          </a:lstStyle>
          <a:p>
            <a:pPr eaLnBrk="1" hangingPunct="1"/>
            <a:fld id="{45D476AE-425E-1B4C-AB59-45984DEFCD92}" type="slidenum">
              <a:rPr lang="en-US" sz="1200" u="none">
                <a:solidFill>
                  <a:srgbClr val="000000"/>
                </a:solidFill>
              </a:rPr>
              <a:pPr eaLnBrk="1" hangingPunct="1"/>
              <a:t>6</a:t>
            </a:fld>
            <a:endParaRPr lang="en-US" sz="1200" u="none" dirty="0">
              <a:solidFill>
                <a:srgbClr val="000000"/>
              </a:solidFill>
            </a:endParaRPr>
          </a:p>
        </p:txBody>
      </p:sp>
      <p:sp>
        <p:nvSpPr>
          <p:cNvPr id="115715" name="Rectangle 2"/>
          <p:cNvSpPr>
            <a:spLocks noGrp="1" noRot="1" noChangeAspect="1" noChangeArrowheads="1" noTextEdit="1"/>
          </p:cNvSpPr>
          <p:nvPr>
            <p:ph type="sldImg"/>
          </p:nvPr>
        </p:nvSpPr>
        <p:spPr>
          <a:xfrm>
            <a:off x="406400" y="696913"/>
            <a:ext cx="6197600" cy="3486150"/>
          </a:xfrm>
          <a:ln/>
        </p:spPr>
      </p:sp>
      <p:sp>
        <p:nvSpPr>
          <p:cNvPr id="115716"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eaLnBrk="1" hangingPunct="1"/>
            <a:endParaRPr lang="en-US" dirty="0">
              <a:cs typeface="Geneva" charset="0"/>
            </a:endParaRPr>
          </a:p>
        </p:txBody>
      </p:sp>
    </p:spTree>
    <p:extLst>
      <p:ext uri="{BB962C8B-B14F-4D97-AF65-F5344CB8AC3E}">
        <p14:creationId xmlns:p14="http://schemas.microsoft.com/office/powerpoint/2010/main" val="3563721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lvl1pPr eaLnBrk="0" hangingPunct="0">
              <a:defRPr sz="2400" u="sng">
                <a:solidFill>
                  <a:schemeClr val="tx1"/>
                </a:solidFill>
                <a:latin typeface="Arial" charset="0"/>
                <a:ea typeface="ＭＳ Ｐゴシック" charset="0"/>
                <a:cs typeface="ＭＳ Ｐゴシック" charset="0"/>
              </a:defRPr>
            </a:lvl1pPr>
            <a:lvl2pPr marL="38652428" indent="-38186541"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65887" eaLnBrk="0" fontAlgn="base" hangingPunct="0">
              <a:spcBef>
                <a:spcPct val="0"/>
              </a:spcBef>
              <a:spcAft>
                <a:spcPct val="0"/>
              </a:spcAft>
              <a:defRPr sz="2400" u="sng">
                <a:solidFill>
                  <a:schemeClr val="tx1"/>
                </a:solidFill>
                <a:latin typeface="Arial" charset="0"/>
                <a:ea typeface="ＭＳ Ｐゴシック" charset="0"/>
              </a:defRPr>
            </a:lvl6pPr>
            <a:lvl7pPr marL="931774" eaLnBrk="0" fontAlgn="base" hangingPunct="0">
              <a:spcBef>
                <a:spcPct val="0"/>
              </a:spcBef>
              <a:spcAft>
                <a:spcPct val="0"/>
              </a:spcAft>
              <a:defRPr sz="2400" u="sng">
                <a:solidFill>
                  <a:schemeClr val="tx1"/>
                </a:solidFill>
                <a:latin typeface="Arial" charset="0"/>
                <a:ea typeface="ＭＳ Ｐゴシック" charset="0"/>
              </a:defRPr>
            </a:lvl7pPr>
            <a:lvl8pPr marL="1397660" eaLnBrk="0" fontAlgn="base" hangingPunct="0">
              <a:spcBef>
                <a:spcPct val="0"/>
              </a:spcBef>
              <a:spcAft>
                <a:spcPct val="0"/>
              </a:spcAft>
              <a:defRPr sz="2400" u="sng">
                <a:solidFill>
                  <a:schemeClr val="tx1"/>
                </a:solidFill>
                <a:latin typeface="Arial" charset="0"/>
                <a:ea typeface="ＭＳ Ｐゴシック" charset="0"/>
              </a:defRPr>
            </a:lvl8pPr>
            <a:lvl9pPr marL="1863547" eaLnBrk="0" fontAlgn="base" hangingPunct="0">
              <a:spcBef>
                <a:spcPct val="0"/>
              </a:spcBef>
              <a:spcAft>
                <a:spcPct val="0"/>
              </a:spcAft>
              <a:defRPr sz="2400" u="sng">
                <a:solidFill>
                  <a:schemeClr val="tx1"/>
                </a:solidFill>
                <a:latin typeface="Arial" charset="0"/>
                <a:ea typeface="ＭＳ Ｐゴシック" charset="0"/>
              </a:defRPr>
            </a:lvl9pPr>
          </a:lstStyle>
          <a:p>
            <a:pPr eaLnBrk="1" hangingPunct="1"/>
            <a:fld id="{C9746600-923A-E840-A70E-172D4A88E300}" type="slidenum">
              <a:rPr lang="en-US" sz="1200" u="none">
                <a:solidFill>
                  <a:srgbClr val="000000"/>
                </a:solidFill>
              </a:rPr>
              <a:pPr eaLnBrk="1" hangingPunct="1"/>
              <a:t>7</a:t>
            </a:fld>
            <a:endParaRPr lang="en-US" sz="1200" u="none" dirty="0">
              <a:solidFill>
                <a:srgbClr val="000000"/>
              </a:solidFill>
            </a:endParaRPr>
          </a:p>
        </p:txBody>
      </p:sp>
      <p:sp>
        <p:nvSpPr>
          <p:cNvPr id="117763" name="Rectangle 2"/>
          <p:cNvSpPr>
            <a:spLocks noGrp="1" noRot="1" noChangeAspect="1" noChangeArrowheads="1" noTextEdit="1"/>
          </p:cNvSpPr>
          <p:nvPr>
            <p:ph type="sldImg"/>
          </p:nvPr>
        </p:nvSpPr>
        <p:spPr>
          <a:xfrm>
            <a:off x="406400" y="696913"/>
            <a:ext cx="6197600" cy="3486150"/>
          </a:xfrm>
          <a:ln/>
        </p:spPr>
      </p:sp>
      <p:sp>
        <p:nvSpPr>
          <p:cNvPr id="117764" name="Rectangle 3"/>
          <p:cNvSpPr>
            <a:spLocks noGrp="1" noChangeArrowheads="1"/>
          </p:cNvSpPr>
          <p:nvPr>
            <p:ph type="body" idx="1"/>
          </p:nvPr>
        </p:nvSpPr>
        <p:spPr>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a:lstStyle/>
          <a:p>
            <a:pPr eaLnBrk="1" hangingPunct="1"/>
            <a:endParaRPr lang="en-US" dirty="0">
              <a:cs typeface="Geneva" charset="0"/>
            </a:endParaRPr>
          </a:p>
        </p:txBody>
      </p:sp>
    </p:spTree>
    <p:extLst>
      <p:ext uri="{BB962C8B-B14F-4D97-AF65-F5344CB8AC3E}">
        <p14:creationId xmlns:p14="http://schemas.microsoft.com/office/powerpoint/2010/main" val="197919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F14E0D-9D70-0F56-4AE0-1770B20B9B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3A74DE-7BC4-A22C-BCC2-66D91D395B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2996C2-762C-3824-B45C-20A2EE090FDD}"/>
              </a:ext>
            </a:extLst>
          </p:cNvPr>
          <p:cNvSpPr>
            <a:spLocks noGrp="1"/>
          </p:cNvSpPr>
          <p:nvPr>
            <p:ph type="body" idx="1"/>
          </p:nvPr>
        </p:nvSpPr>
        <p:spPr/>
        <p:txBody>
          <a:bodyPr/>
          <a:lstStyle/>
          <a:p>
            <a:r>
              <a:rPr lang="en-US" dirty="0"/>
              <a:t>Turning the curve refers to the process of graphing a measure and looking at the trend in the line. If we were to do nothing at all, what would happen with this measure? And what can we do to change the direction of the line to a more favorable direction? The process of changing the direction of a measure’s graphed line, is known as turning the curve. It takes a variety of strategies to turn the curve and in RBA turn the curve thinking is what allows us to adopt continuous quality improvement to ensure that our programs are actually achieving results.</a:t>
            </a:r>
          </a:p>
        </p:txBody>
      </p:sp>
      <p:sp>
        <p:nvSpPr>
          <p:cNvPr id="4" name="Slide Number Placeholder 3">
            <a:extLst>
              <a:ext uri="{FF2B5EF4-FFF2-40B4-BE49-F238E27FC236}">
                <a16:creationId xmlns:a16="http://schemas.microsoft.com/office/drawing/2014/main" id="{CA59665D-A65B-EA12-6F7A-4E18758CAF7A}"/>
              </a:ext>
            </a:extLst>
          </p:cNvPr>
          <p:cNvSpPr>
            <a:spLocks noGrp="1"/>
          </p:cNvSpPr>
          <p:nvPr>
            <p:ph type="sldNum" sz="quarter" idx="5"/>
          </p:nvPr>
        </p:nvSpPr>
        <p:spPr/>
        <p:txBody>
          <a:bodyPr/>
          <a:lstStyle/>
          <a:p>
            <a:fld id="{EC9CA8C1-CD06-4F48-B5E1-7C7E1A6C190F}" type="slidenum">
              <a:rPr lang="en-US" smtClean="0"/>
              <a:t>8</a:t>
            </a:fld>
            <a:endParaRPr lang="en-US"/>
          </a:p>
        </p:txBody>
      </p:sp>
    </p:spTree>
    <p:extLst>
      <p:ext uri="{BB962C8B-B14F-4D97-AF65-F5344CB8AC3E}">
        <p14:creationId xmlns:p14="http://schemas.microsoft.com/office/powerpoint/2010/main" val="1741497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a:buNone/>
            </a:pPr>
            <a:r>
              <a:rPr lang="en-US" dirty="0"/>
              <a:t>Evaluation looks different when the focus is on turning the curve. As mentioned before, the key difference with RBA compared with other evaluation methods is that we are not setting thresholds (SMART objectives = do X by this amount of time), and RBA says whatever it is that you are measuring, you plot this measure as often as reasonably possible (quarterly, bi-annually, annually), to find the story behind this curve. So here, we have a measure from the Vermont Department of Health in the United States. The measure is the % of female adults age 50-74 receiving breast cancer screening. As you can see pretty obviously from the line, this measure is going down over time, when the ideal would be for it to go up. If Vermont were able to get the line to go up, this would be known as turning the curve. </a:t>
            </a:r>
          </a:p>
          <a:p>
            <a:pPr marL="228600" indent="-228600">
              <a:buAutoNum type="arabicPeriod"/>
            </a:pPr>
            <a:endParaRPr lang="en-US" dirty="0"/>
          </a:p>
          <a:p>
            <a:pPr marL="228600" indent="-228600">
              <a:buAutoNum type="arabicPeriod"/>
            </a:pPr>
            <a:endParaRPr lang="en-US" dirty="0"/>
          </a:p>
          <a:p>
            <a:pPr marL="0" indent="0">
              <a:buNone/>
            </a:pPr>
            <a:r>
              <a:rPr lang="en-US" dirty="0"/>
              <a:t>Scorecard from https://embed.clearimpact.com/Scorecard/Embed/612</a:t>
            </a:r>
          </a:p>
        </p:txBody>
      </p:sp>
      <p:sp>
        <p:nvSpPr>
          <p:cNvPr id="4" name="Slide Number Placeholder 3"/>
          <p:cNvSpPr>
            <a:spLocks noGrp="1"/>
          </p:cNvSpPr>
          <p:nvPr>
            <p:ph type="sldNum" sz="quarter" idx="5"/>
          </p:nvPr>
        </p:nvSpPr>
        <p:spPr/>
        <p:txBody>
          <a:bodyPr/>
          <a:lstStyle/>
          <a:p>
            <a:fld id="{818380C7-9B91-1542-BDEB-FE55C891D10A}" type="slidenum">
              <a:rPr lang="en-US" smtClean="0"/>
              <a:pPr/>
              <a:t>9</a:t>
            </a:fld>
            <a:endParaRPr lang="en-US" dirty="0"/>
          </a:p>
        </p:txBody>
      </p:sp>
    </p:spTree>
    <p:extLst>
      <p:ext uri="{BB962C8B-B14F-4D97-AF65-F5344CB8AC3E}">
        <p14:creationId xmlns:p14="http://schemas.microsoft.com/office/powerpoint/2010/main" val="26508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RLG</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8DF06F18-74C0-9847-AD42-8A18BFB2747E}"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7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RLG</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479672B5-3DBA-994C-BFEA-1081DF1739AF}" type="slidenum">
              <a:rPr lang="en-US" smtClean="0"/>
              <a:pPr/>
              <a:t>‹#›</a:t>
            </a:fld>
            <a:endParaRPr lang="en-US" dirty="0"/>
          </a:p>
        </p:txBody>
      </p:sp>
    </p:spTree>
    <p:extLst>
      <p:ext uri="{BB962C8B-B14F-4D97-AF65-F5344CB8AC3E}">
        <p14:creationId xmlns:p14="http://schemas.microsoft.com/office/powerpoint/2010/main" val="3599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RLG</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D3A88C4D-58AE-6142-84A8-9B1AD1E1AF66}" type="slidenum">
              <a:rPr lang="en-US" smtClean="0"/>
              <a:pPr/>
              <a:t>‹#›</a:t>
            </a:fld>
            <a:endParaRPr lang="en-US" dirty="0"/>
          </a:p>
        </p:txBody>
      </p:sp>
    </p:spTree>
    <p:extLst>
      <p:ext uri="{BB962C8B-B14F-4D97-AF65-F5344CB8AC3E}">
        <p14:creationId xmlns:p14="http://schemas.microsoft.com/office/powerpoint/2010/main" val="2124166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Title">
    <p:bg>
      <p:bgPr>
        <a:solidFill>
          <a:srgbClr val="639DBB"/>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8B4EC596-29F7-47FD-8BFE-70A76384F820}"/>
              </a:ext>
            </a:extLst>
          </p:cNvPr>
          <p:cNvSpPr/>
          <p:nvPr userDrawn="1"/>
        </p:nvSpPr>
        <p:spPr>
          <a:xfrm>
            <a:off x="664579" y="2646281"/>
            <a:ext cx="1127268" cy="1138479"/>
          </a:xfrm>
          <a:prstGeom prst="ellipse">
            <a:avLst/>
          </a:prstGeom>
          <a:solidFill>
            <a:srgbClr val="9F1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600" dirty="0">
              <a:latin typeface="Source Sans Pro Semibold" panose="020B0603030403020204" pitchFamily="34" charset="0"/>
            </a:endParaRPr>
          </a:p>
        </p:txBody>
      </p:sp>
      <p:sp>
        <p:nvSpPr>
          <p:cNvPr id="11" name="Title 1">
            <a:extLst>
              <a:ext uri="{FF2B5EF4-FFF2-40B4-BE49-F238E27FC236}">
                <a16:creationId xmlns:a16="http://schemas.microsoft.com/office/drawing/2014/main" id="{212E694B-6004-4474-905A-AA2F26449FAC}"/>
              </a:ext>
            </a:extLst>
          </p:cNvPr>
          <p:cNvSpPr>
            <a:spLocks noGrp="1"/>
          </p:cNvSpPr>
          <p:nvPr>
            <p:ph type="title" hasCustomPrompt="1"/>
          </p:nvPr>
        </p:nvSpPr>
        <p:spPr>
          <a:xfrm>
            <a:off x="2040439" y="2575585"/>
            <a:ext cx="10515600" cy="1325563"/>
          </a:xfrm>
        </p:spPr>
        <p:txBody>
          <a:bodyPr/>
          <a:lstStyle>
            <a:lvl1pPr>
              <a:defRPr>
                <a:solidFill>
                  <a:schemeClr val="bg1"/>
                </a:solidFill>
                <a:latin typeface="Source Sans Pro Semibold" panose="020B0603030403020204" pitchFamily="34" charset="0"/>
              </a:defRPr>
            </a:lvl1pPr>
          </a:lstStyle>
          <a:p>
            <a:r>
              <a:rPr lang="en-US" dirty="0"/>
              <a:t>Topic </a:t>
            </a:r>
          </a:p>
        </p:txBody>
      </p:sp>
      <p:sp>
        <p:nvSpPr>
          <p:cNvPr id="12" name="Text Placeholder 2">
            <a:extLst>
              <a:ext uri="{FF2B5EF4-FFF2-40B4-BE49-F238E27FC236}">
                <a16:creationId xmlns:a16="http://schemas.microsoft.com/office/drawing/2014/main" id="{4E32D5F2-1748-4F1E-AF0F-A5ECD94E7A87}"/>
              </a:ext>
            </a:extLst>
          </p:cNvPr>
          <p:cNvSpPr>
            <a:spLocks noGrp="1"/>
          </p:cNvSpPr>
          <p:nvPr>
            <p:ph type="body" idx="1" hasCustomPrompt="1"/>
          </p:nvPr>
        </p:nvSpPr>
        <p:spPr>
          <a:xfrm>
            <a:off x="1018696" y="2763807"/>
            <a:ext cx="639155" cy="823912"/>
          </a:xfrm>
        </p:spPr>
        <p:txBody>
          <a:bodyPr anchor="b">
            <a:noAutofit/>
          </a:bodyPr>
          <a:lstStyle>
            <a:lvl1pPr marL="0" indent="0">
              <a:buNone/>
              <a:defRPr sz="4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Tree>
    <p:extLst>
      <p:ext uri="{BB962C8B-B14F-4D97-AF65-F5344CB8AC3E}">
        <p14:creationId xmlns:p14="http://schemas.microsoft.com/office/powerpoint/2010/main" val="3822136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o content (just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B5B3E1-6C0E-45BD-9756-D8B9300CD24A}"/>
              </a:ext>
            </a:extLst>
          </p:cNvPr>
          <p:cNvSpPr/>
          <p:nvPr userDrawn="1"/>
        </p:nvSpPr>
        <p:spPr>
          <a:xfrm>
            <a:off x="0" y="0"/>
            <a:ext cx="12192000" cy="1825625"/>
          </a:xfrm>
          <a:prstGeom prst="rect">
            <a:avLst/>
          </a:prstGeom>
          <a:solidFill>
            <a:srgbClr val="9F1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09643EDF-68C8-48B1-B3F9-58A0EEDBD49F}"/>
              </a:ext>
            </a:extLst>
          </p:cNvPr>
          <p:cNvSpPr>
            <a:spLocks noGrp="1"/>
          </p:cNvSpPr>
          <p:nvPr>
            <p:ph type="title"/>
          </p:nvPr>
        </p:nvSpPr>
        <p:spPr>
          <a:xfrm>
            <a:off x="838200" y="365125"/>
            <a:ext cx="10515600" cy="1325563"/>
          </a:xfrm>
        </p:spPr>
        <p:txBody>
          <a:bodyPr/>
          <a:lstStyle>
            <a:lvl1pPr>
              <a:defRPr>
                <a:solidFill>
                  <a:schemeClr val="bg1"/>
                </a:solidFill>
                <a:latin typeface="Source Sans Pro" panose="020B0503030403020204" pitchFamily="34" charset="0"/>
                <a:ea typeface="Source Sans Pro" panose="020B0503030403020204" pitchFamily="34" charset="0"/>
              </a:defRPr>
            </a:lvl1pPr>
          </a:lstStyle>
          <a:p>
            <a:endParaRPr lang="en-US" dirty="0"/>
          </a:p>
        </p:txBody>
      </p:sp>
    </p:spTree>
    <p:extLst>
      <p:ext uri="{BB962C8B-B14F-4D97-AF65-F5344CB8AC3E}">
        <p14:creationId xmlns:p14="http://schemas.microsoft.com/office/powerpoint/2010/main" val="269368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2626E7-C74B-48AA-8A7D-675C414BFC5B}"/>
              </a:ext>
            </a:extLst>
          </p:cNvPr>
          <p:cNvSpPr/>
          <p:nvPr userDrawn="1"/>
        </p:nvSpPr>
        <p:spPr>
          <a:xfrm>
            <a:off x="0" y="0"/>
            <a:ext cx="12192000" cy="1825625"/>
          </a:xfrm>
          <a:prstGeom prst="rect">
            <a:avLst/>
          </a:prstGeom>
          <a:solidFill>
            <a:srgbClr val="9F1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557C54-DE4D-49D2-B3A0-D736FE670A6D}"/>
              </a:ext>
            </a:extLst>
          </p:cNvPr>
          <p:cNvSpPr>
            <a:spLocks noGrp="1"/>
          </p:cNvSpPr>
          <p:nvPr>
            <p:ph idx="1"/>
          </p:nvPr>
        </p:nvSpPr>
        <p:spPr>
          <a:xfrm>
            <a:off x="838200" y="2055813"/>
            <a:ext cx="10515600" cy="4340415"/>
          </a:xfrm>
        </p:spPr>
        <p:txBody>
          <a:bodyPr/>
          <a:lstStyle>
            <a:lvl1pPr>
              <a:lnSpc>
                <a:spcPts val="3500"/>
              </a:lnSpc>
              <a:spcAft>
                <a:spcPts val="1200"/>
              </a:spcAft>
              <a:defRPr/>
            </a:lvl1pPr>
            <a:lvl2pPr>
              <a:lnSpc>
                <a:spcPts val="3500"/>
              </a:lnSpc>
              <a:spcAft>
                <a:spcPts val="1200"/>
              </a:spcAft>
              <a:defRPr/>
            </a:lvl2pPr>
            <a:lvl3pPr>
              <a:lnSpc>
                <a:spcPts val="3500"/>
              </a:lnSpc>
              <a:spcAft>
                <a:spcPts val="1200"/>
              </a:spcAft>
              <a:defRPr/>
            </a:lvl3pPr>
            <a:lvl4pPr>
              <a:lnSpc>
                <a:spcPts val="3500"/>
              </a:lnSpc>
              <a:spcAft>
                <a:spcPts val="1200"/>
              </a:spcAft>
              <a:defRPr/>
            </a:lvl4pPr>
            <a:lvl5pPr>
              <a:lnSpc>
                <a:spcPts val="3500"/>
              </a:lnSpc>
              <a:spcAft>
                <a:spcPts val="12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FC7AE700-6DFB-4A38-845E-78ECE2C6733F}"/>
              </a:ext>
            </a:extLst>
          </p:cNvPr>
          <p:cNvSpPr>
            <a:spLocks noGrp="1"/>
          </p:cNvSpPr>
          <p:nvPr>
            <p:ph type="title"/>
          </p:nvPr>
        </p:nvSpPr>
        <p:spPr>
          <a:xfrm>
            <a:off x="838200" y="365125"/>
            <a:ext cx="10515600" cy="1325563"/>
          </a:xfrm>
        </p:spPr>
        <p:txBody>
          <a:bodyPr/>
          <a:lstStyle>
            <a:lvl1pPr>
              <a:defRPr>
                <a:solidFill>
                  <a:schemeClr val="bg1"/>
                </a:solidFill>
                <a:latin typeface="Source Sans Pro" panose="020B0503030403020204" pitchFamily="34" charset="0"/>
                <a:ea typeface="Source Sans Pro" panose="020B0503030403020204" pitchFamily="34" charset="0"/>
              </a:defRPr>
            </a:lvl1pPr>
          </a:lstStyle>
          <a:p>
            <a:r>
              <a:rPr lang="en-US" dirty="0"/>
              <a:t>Click to edit Master title style</a:t>
            </a:r>
          </a:p>
        </p:txBody>
      </p:sp>
    </p:spTree>
    <p:extLst>
      <p:ext uri="{BB962C8B-B14F-4D97-AF65-F5344CB8AC3E}">
        <p14:creationId xmlns:p14="http://schemas.microsoft.com/office/powerpoint/2010/main" val="248992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RLG</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61AE260F-7906-434C-A3B1-F74EF5F6A512}" type="slidenum">
              <a:rPr lang="en-US" smtClean="0"/>
              <a:pPr/>
              <a:t>‹#›</a:t>
            </a:fld>
            <a:endParaRPr lang="en-US" dirty="0"/>
          </a:p>
        </p:txBody>
      </p:sp>
    </p:spTree>
    <p:extLst>
      <p:ext uri="{BB962C8B-B14F-4D97-AF65-F5344CB8AC3E}">
        <p14:creationId xmlns:p14="http://schemas.microsoft.com/office/powerpoint/2010/main" val="1905526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RLG</a:t>
            </a: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35052297-D29A-F340-BD45-75D46A3344E7}"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01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RLG</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50BA2C66-AFA9-8D43-AFC2-5B158A5BC745}" type="slidenum">
              <a:rPr lang="en-US" smtClean="0"/>
              <a:pPr/>
              <a:t>‹#›</a:t>
            </a:fld>
            <a:endParaRPr lang="en-US" dirty="0"/>
          </a:p>
        </p:txBody>
      </p:sp>
    </p:spTree>
    <p:extLst>
      <p:ext uri="{BB962C8B-B14F-4D97-AF65-F5344CB8AC3E}">
        <p14:creationId xmlns:p14="http://schemas.microsoft.com/office/powerpoint/2010/main" val="1512765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RLG</a:t>
            </a: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fld id="{58A18866-905B-EA41-ABB4-608D4C0F8586}" type="slidenum">
              <a:rPr lang="en-US" smtClean="0"/>
              <a:pPr/>
              <a:t>‹#›</a:t>
            </a:fld>
            <a:endParaRPr lang="en-US" dirty="0"/>
          </a:p>
        </p:txBody>
      </p:sp>
    </p:spTree>
    <p:extLst>
      <p:ext uri="{BB962C8B-B14F-4D97-AF65-F5344CB8AC3E}">
        <p14:creationId xmlns:p14="http://schemas.microsoft.com/office/powerpoint/2010/main" val="3038155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RLG</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fld id="{8F8C3809-5D01-314E-9152-F6723A88A4A4}" type="slidenum">
              <a:rPr lang="en-US" smtClean="0"/>
              <a:pPr/>
              <a:t>‹#›</a:t>
            </a:fld>
            <a:endParaRPr lang="en-US" dirty="0"/>
          </a:p>
        </p:txBody>
      </p:sp>
    </p:spTree>
    <p:extLst>
      <p:ext uri="{BB962C8B-B14F-4D97-AF65-F5344CB8AC3E}">
        <p14:creationId xmlns:p14="http://schemas.microsoft.com/office/powerpoint/2010/main" val="358279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r>
              <a:rPr lang="en-US"/>
              <a:t>RLG</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fld id="{0ABEF19A-A81A-5B47-A683-0CE5A87B11BB}" type="slidenum">
              <a:rPr lang="en-US" smtClean="0"/>
              <a:pPr/>
              <a:t>‹#›</a:t>
            </a:fld>
            <a:endParaRPr lang="en-US" dirty="0"/>
          </a:p>
        </p:txBody>
      </p:sp>
    </p:spTree>
    <p:extLst>
      <p:ext uri="{BB962C8B-B14F-4D97-AF65-F5344CB8AC3E}">
        <p14:creationId xmlns:p14="http://schemas.microsoft.com/office/powerpoint/2010/main" val="145089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defRPr/>
            </a:pPr>
            <a:r>
              <a:rPr lang="en-US"/>
              <a:t>RLG</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F12853-E86D-4B47-8F47-AC8046E0BFF1}" type="slidenum">
              <a:rPr lang="en-US" smtClean="0"/>
              <a:pPr/>
              <a:t>‹#›</a:t>
            </a:fld>
            <a:endParaRPr lang="en-US" dirty="0"/>
          </a:p>
        </p:txBody>
      </p:sp>
    </p:spTree>
    <p:extLst>
      <p:ext uri="{BB962C8B-B14F-4D97-AF65-F5344CB8AC3E}">
        <p14:creationId xmlns:p14="http://schemas.microsoft.com/office/powerpoint/2010/main" val="13472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RLG</a:t>
            </a: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66B51725-24CE-6143-88ED-F373EAD7903A}" type="slidenum">
              <a:rPr lang="en-US" smtClean="0"/>
              <a:pPr/>
              <a:t>‹#›</a:t>
            </a:fld>
            <a:endParaRPr lang="en-US" dirty="0"/>
          </a:p>
        </p:txBody>
      </p:sp>
    </p:spTree>
    <p:extLst>
      <p:ext uri="{BB962C8B-B14F-4D97-AF65-F5344CB8AC3E}">
        <p14:creationId xmlns:p14="http://schemas.microsoft.com/office/powerpoint/2010/main" val="114374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B94D0F5-1298-764C-A65A-7E9663066BD3}" type="datetime1">
              <a:rPr lang="en-US" smtClean="0"/>
              <a:pPr/>
              <a:t>3/10/2024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F69608E-2BF6-744C-AA5C-2DECB475FE21}"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496276"/>
      </p:ext>
    </p:extLst>
  </p:cSld>
  <p:clrMap bg1="lt1" tx1="dk1" bg2="lt2" tx2="dk2" accent1="accent1" accent2="accent2" accent3="accent3" accent4="accent4" accent5="accent5" accent6="accent6" hlink="hlink" folHlink="folHlink"/>
  <p:sldLayoutIdLst>
    <p:sldLayoutId id="2147490562" r:id="rId1"/>
    <p:sldLayoutId id="2147490563" r:id="rId2"/>
    <p:sldLayoutId id="2147490564" r:id="rId3"/>
    <p:sldLayoutId id="2147490565" r:id="rId4"/>
    <p:sldLayoutId id="2147490566" r:id="rId5"/>
    <p:sldLayoutId id="2147490567" r:id="rId6"/>
    <p:sldLayoutId id="2147490568" r:id="rId7"/>
    <p:sldLayoutId id="2147490569" r:id="rId8"/>
    <p:sldLayoutId id="2147490570" r:id="rId9"/>
    <p:sldLayoutId id="2147490571" r:id="rId10"/>
    <p:sldLayoutId id="2147490572" r:id="rId11"/>
    <p:sldLayoutId id="2147490573" r:id="rId12"/>
    <p:sldLayoutId id="2147490574" r:id="rId13"/>
    <p:sldLayoutId id="2147490575" r:id="rId14"/>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9.xml"/><Relationship Id="rId6" Type="http://schemas.openxmlformats.org/officeDocument/2006/relationships/image" Target="../media/image10.jpeg"/><Relationship Id="rId5" Type="http://schemas.openxmlformats.org/officeDocument/2006/relationships/hyperlink" Target="http://www.raguide.org/" TargetMode="External"/><Relationship Id="rId4" Type="http://schemas.openxmlformats.org/officeDocument/2006/relationships/hyperlink" Target="http://www.resultsaccountability.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2.svg"/></Relationships>
</file>

<file path=ppt/slides/_rels/slide15.xml.rels><?xml version="1.0" encoding="UTF-8" standalone="yes"?>
<Relationships xmlns="http://schemas.openxmlformats.org/package/2006/relationships"><Relationship Id="rId2" Type="http://schemas.openxmlformats.org/officeDocument/2006/relationships/hyperlink" Target="https://facenteconsulting.com/work/ace-grantee-toolki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xml"/><Relationship Id="rId7" Type="http://schemas.openxmlformats.org/officeDocument/2006/relationships/image" Target="../media/image5.sv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microsoft.com/office/2018/10/relationships/comments" Target="../comments/modernComment_2126_EDA4F1F9.xml"/><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hyperlink" Target="https://www.linkedin.com/pulse/turning-curve-thinking-greg-simm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hyperlink" Target="https://embed.clearimpact.com/Scorecard/Embed/612" TargetMode="Externa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cmtldata.org/data/sale-alcohol-outlets" TargetMode="External"/><Relationship Id="rId5" Type="http://schemas.openxmlformats.org/officeDocument/2006/relationships/image" Target="../media/image8.png"/><Relationship Id="rId4" Type="http://schemas.microsoft.com/office/2018/10/relationships/comments" Target="../comments/modernComment_2125_2AED4ABB.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80687-E63A-4A07-B661-F861F5779F75}"/>
              </a:ext>
            </a:extLst>
          </p:cNvPr>
          <p:cNvSpPr>
            <a:spLocks noGrp="1"/>
          </p:cNvSpPr>
          <p:nvPr>
            <p:ph type="ctrTitle"/>
          </p:nvPr>
        </p:nvSpPr>
        <p:spPr/>
        <p:txBody>
          <a:bodyPr/>
          <a:lstStyle/>
          <a:p>
            <a:r>
              <a:rPr lang="en-US" dirty="0"/>
              <a:t>RBA Evaluation for your Gilead THE Oncology Grant</a:t>
            </a:r>
          </a:p>
        </p:txBody>
      </p:sp>
      <p:pic>
        <p:nvPicPr>
          <p:cNvPr id="9" name="Picture 8" descr="A close up of a sign&#10;&#10;Description automatically generated">
            <a:extLst>
              <a:ext uri="{FF2B5EF4-FFF2-40B4-BE49-F238E27FC236}">
                <a16:creationId xmlns:a16="http://schemas.microsoft.com/office/drawing/2014/main" id="{CC29DF51-F085-4CDF-8F63-F460FADB5709}"/>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326880" y="5355972"/>
            <a:ext cx="2110472" cy="743076"/>
          </a:xfrm>
          <a:prstGeom prst="rect">
            <a:avLst/>
          </a:prstGeom>
        </p:spPr>
      </p:pic>
      <p:sp>
        <p:nvSpPr>
          <p:cNvPr id="3" name="TextBox 2">
            <a:extLst>
              <a:ext uri="{FF2B5EF4-FFF2-40B4-BE49-F238E27FC236}">
                <a16:creationId xmlns:a16="http://schemas.microsoft.com/office/drawing/2014/main" id="{5331FE0B-5226-DD2C-0E0C-33DBCB63C0BF}"/>
              </a:ext>
            </a:extLst>
          </p:cNvPr>
          <p:cNvSpPr txBox="1"/>
          <p:nvPr/>
        </p:nvSpPr>
        <p:spPr>
          <a:xfrm>
            <a:off x="9337633" y="5056089"/>
            <a:ext cx="1320426" cy="369332"/>
          </a:xfrm>
          <a:prstGeom prst="rect">
            <a:avLst/>
          </a:prstGeom>
          <a:noFill/>
        </p:spPr>
        <p:txBody>
          <a:bodyPr wrap="none" rtlCol="0">
            <a:spAutoFit/>
          </a:bodyPr>
          <a:lstStyle/>
          <a:p>
            <a:r>
              <a:rPr lang="en-US" dirty="0"/>
              <a:t>Prepared by</a:t>
            </a:r>
          </a:p>
        </p:txBody>
      </p:sp>
    </p:spTree>
    <p:custDataLst>
      <p:tags r:id="rId1"/>
    </p:custDataLst>
    <p:extLst>
      <p:ext uri="{BB962C8B-B14F-4D97-AF65-F5344CB8AC3E}">
        <p14:creationId xmlns:p14="http://schemas.microsoft.com/office/powerpoint/2010/main" val="21703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81CB4-545B-7E2C-89A4-F36E16384113}"/>
            </a:ext>
          </a:extLst>
        </p:cNvPr>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DA6AFD7-76E5-F43E-54AA-F375874D7052}"/>
              </a:ext>
            </a:extLst>
          </p:cNvPr>
          <p:cNvGraphicFramePr/>
          <p:nvPr>
            <p:extLst>
              <p:ext uri="{D42A27DB-BD31-4B8C-83A1-F6EECF244321}">
                <p14:modId xmlns:p14="http://schemas.microsoft.com/office/powerpoint/2010/main" val="3362461711"/>
              </p:ext>
            </p:extLst>
          </p:nvPr>
        </p:nvGraphicFramePr>
        <p:xfrm>
          <a:off x="1223889" y="0"/>
          <a:ext cx="9917723" cy="6330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682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7"/>
          <p:cNvPicPr>
            <a:picLocks noChangeAspect="1"/>
          </p:cNvPicPr>
          <p:nvPr/>
        </p:nvPicPr>
        <p:blipFill>
          <a:blip r:embed="rId3" cstate="email">
            <a:extLst>
              <a:ext uri="{28A0092B-C50C-407E-A947-70E740481C1C}">
                <a14:useLocalDpi xmlns:a14="http://schemas.microsoft.com/office/drawing/2010/main" val="0"/>
              </a:ext>
            </a:extLst>
          </a:blip>
          <a:srcRect t="12395" b="12395"/>
          <a:stretch>
            <a:fillRect/>
          </a:stretch>
        </p:blipFill>
        <p:spPr>
          <a:xfrm>
            <a:off x="6308458" y="294746"/>
            <a:ext cx="5781748" cy="3624051"/>
          </a:xfrm>
          <a:prstGeom prst="rect">
            <a:avLst/>
          </a:prstGeom>
        </p:spPr>
      </p:pic>
      <p:sp>
        <p:nvSpPr>
          <p:cNvPr id="2" name="TextBox 1"/>
          <p:cNvSpPr txBox="1"/>
          <p:nvPr/>
        </p:nvSpPr>
        <p:spPr>
          <a:xfrm>
            <a:off x="123310" y="3093359"/>
            <a:ext cx="10821416" cy="3054664"/>
          </a:xfrm>
          <a:prstGeom prst="rect">
            <a:avLst/>
          </a:prstGeom>
          <a:noFill/>
          <a:ln w="76200" cmpd="sng">
            <a:noFill/>
          </a:ln>
        </p:spPr>
        <p:txBody>
          <a:bodyPr wrap="square" lIns="91422" tIns="45711" rIns="91422" bIns="45711" rtlCol="0">
            <a:spAutoFit/>
          </a:bodyPr>
          <a:lstStyle/>
          <a:p>
            <a:pPr marL="197644" fontAlgn="base">
              <a:spcBef>
                <a:spcPct val="0"/>
              </a:spcBef>
              <a:spcAft>
                <a:spcPts val="1200"/>
              </a:spcAft>
            </a:pPr>
            <a:r>
              <a:rPr lang="en-US" sz="2000" b="1" dirty="0">
                <a:latin typeface="Helvetica"/>
                <a:ea typeface="Geneva" pitchFamily="-16" charset="0"/>
                <a:cs typeface="Helvetica"/>
              </a:rPr>
              <a:t>Meeting Agenda</a:t>
            </a:r>
          </a:p>
          <a:p>
            <a:pPr marL="712788" indent="-515144" fontAlgn="base">
              <a:spcBef>
                <a:spcPct val="0"/>
              </a:spcBef>
              <a:spcAft>
                <a:spcPts val="900"/>
              </a:spcAft>
              <a:buFont typeface="+mj-lt"/>
              <a:buAutoNum type="arabicPeriod"/>
            </a:pPr>
            <a:r>
              <a:rPr lang="en-US" sz="2000" b="1" dirty="0">
                <a:latin typeface="Helvetica"/>
                <a:ea typeface="Geneva" pitchFamily="-16" charset="0"/>
                <a:cs typeface="Helvetica"/>
              </a:rPr>
              <a:t>New data on how are we doing?</a:t>
            </a:r>
            <a:endParaRPr lang="en-US" sz="2000" dirty="0">
              <a:latin typeface="Helvetica"/>
              <a:ea typeface="Geneva" pitchFamily="-16" charset="0"/>
              <a:cs typeface="Helvetica"/>
            </a:endParaRPr>
          </a:p>
          <a:p>
            <a:pPr marL="712788" indent="-515144" fontAlgn="base">
              <a:spcBef>
                <a:spcPct val="0"/>
              </a:spcBef>
              <a:spcAft>
                <a:spcPts val="900"/>
              </a:spcAft>
              <a:buFont typeface="+mj-lt"/>
              <a:buAutoNum type="arabicPeriod" startAt="2"/>
            </a:pPr>
            <a:r>
              <a:rPr lang="en-US" sz="2000" b="1" dirty="0">
                <a:latin typeface="Helvetica"/>
                <a:ea typeface="Geneva" pitchFamily="-16" charset="0"/>
                <a:cs typeface="Helvetica"/>
              </a:rPr>
              <a:t>New information on the story behind the curve?</a:t>
            </a:r>
          </a:p>
          <a:p>
            <a:pPr marL="712788" indent="-515144" fontAlgn="base">
              <a:spcBef>
                <a:spcPct val="0"/>
              </a:spcBef>
              <a:spcAft>
                <a:spcPts val="900"/>
              </a:spcAft>
              <a:buFont typeface="+mj-lt"/>
              <a:buAutoNum type="arabicPeriod" startAt="2"/>
            </a:pPr>
            <a:r>
              <a:rPr lang="en-US" sz="2000" b="1" dirty="0">
                <a:latin typeface="Helvetica"/>
                <a:ea typeface="Geneva" pitchFamily="-16" charset="0"/>
                <a:cs typeface="Helvetica"/>
              </a:rPr>
              <a:t>New partners that might have a role to play in turning the curve?</a:t>
            </a:r>
          </a:p>
          <a:p>
            <a:pPr marL="712788" indent="-515144" fontAlgn="base">
              <a:spcBef>
                <a:spcPct val="0"/>
              </a:spcBef>
              <a:spcAft>
                <a:spcPts val="900"/>
              </a:spcAft>
              <a:buFont typeface="+mj-lt"/>
              <a:buAutoNum type="arabicPeriod" startAt="2"/>
            </a:pPr>
            <a:r>
              <a:rPr lang="en-US" sz="2000" b="1" dirty="0">
                <a:latin typeface="Helvetica"/>
                <a:ea typeface="Geneva" pitchFamily="-16" charset="0"/>
                <a:cs typeface="Helvetica"/>
              </a:rPr>
              <a:t>New information on what would work to turn the curve?</a:t>
            </a:r>
          </a:p>
          <a:p>
            <a:pPr marL="712788" indent="-515144" fontAlgn="base">
              <a:spcBef>
                <a:spcPct val="0"/>
              </a:spcBef>
              <a:spcAft>
                <a:spcPts val="1500"/>
              </a:spcAft>
              <a:buFont typeface="+mj-lt"/>
              <a:buAutoNum type="arabicPeriod" startAt="2"/>
            </a:pPr>
            <a:r>
              <a:rPr lang="en-US" sz="2000" b="1" dirty="0">
                <a:latin typeface="Helvetica"/>
                <a:ea typeface="Geneva" pitchFamily="-16" charset="0"/>
                <a:cs typeface="Helvetica"/>
              </a:rPr>
              <a:t>Changes to our strategies to turn the curve?</a:t>
            </a:r>
          </a:p>
          <a:p>
            <a:pPr marL="197644" fontAlgn="base">
              <a:spcBef>
                <a:spcPct val="0"/>
              </a:spcBef>
              <a:spcAft>
                <a:spcPts val="1500"/>
              </a:spcAft>
            </a:pPr>
            <a:r>
              <a:rPr lang="en-US" sz="2000" b="1" dirty="0">
                <a:latin typeface="Helvetica"/>
                <a:ea typeface="Geneva" pitchFamily="-16" charset="0"/>
                <a:cs typeface="Helvetica"/>
              </a:rPr>
              <a:t>Meeting adjourned!</a:t>
            </a:r>
          </a:p>
        </p:txBody>
      </p:sp>
      <p:sp>
        <p:nvSpPr>
          <p:cNvPr id="4" name="TextBox 3"/>
          <p:cNvSpPr txBox="1"/>
          <p:nvPr/>
        </p:nvSpPr>
        <p:spPr>
          <a:xfrm>
            <a:off x="-91289" y="1811348"/>
            <a:ext cx="5818322" cy="1208023"/>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indent="433388">
              <a:spcAft>
                <a:spcPts val="900"/>
              </a:spcAft>
            </a:pPr>
            <a:r>
              <a:rPr lang="en-US" sz="2000" b="1" dirty="0">
                <a:solidFill>
                  <a:schemeClr val="tx1"/>
                </a:solidFill>
                <a:latin typeface="Helvetica"/>
                <a:cs typeface="Helvetica"/>
              </a:rPr>
              <a:t>Meeting Objectives: </a:t>
            </a:r>
          </a:p>
          <a:p>
            <a:pPr marL="1177132" indent="-526257">
              <a:spcAft>
                <a:spcPts val="600"/>
              </a:spcAft>
              <a:buFont typeface="Arial"/>
              <a:buChar char="•"/>
            </a:pPr>
            <a:r>
              <a:rPr lang="en-US" sz="2000" b="1" dirty="0">
                <a:solidFill>
                  <a:schemeClr val="tx1"/>
                </a:solidFill>
                <a:latin typeface="Helvetica"/>
                <a:cs typeface="Helvetica"/>
              </a:rPr>
              <a:t>Review Turn the Curve plan</a:t>
            </a:r>
          </a:p>
          <a:p>
            <a:pPr marL="1177132" indent="-526257">
              <a:spcAft>
                <a:spcPts val="600"/>
              </a:spcAft>
              <a:buFont typeface="Arial"/>
              <a:buChar char="•"/>
            </a:pPr>
            <a:r>
              <a:rPr lang="en-US" sz="2000" b="1" dirty="0">
                <a:solidFill>
                  <a:schemeClr val="tx1"/>
                </a:solidFill>
                <a:latin typeface="Helvetica"/>
                <a:cs typeface="Helvetica"/>
              </a:rPr>
              <a:t>Make changes as needed  </a:t>
            </a:r>
          </a:p>
        </p:txBody>
      </p:sp>
      <p:sp>
        <p:nvSpPr>
          <p:cNvPr id="3" name="Title 2">
            <a:extLst>
              <a:ext uri="{FF2B5EF4-FFF2-40B4-BE49-F238E27FC236}">
                <a16:creationId xmlns:a16="http://schemas.microsoft.com/office/drawing/2014/main" id="{AA0F4604-7D60-F578-FAE5-24DB2DE47B92}"/>
              </a:ext>
            </a:extLst>
          </p:cNvPr>
          <p:cNvSpPr>
            <a:spLocks noGrp="1"/>
          </p:cNvSpPr>
          <p:nvPr>
            <p:ph type="title"/>
          </p:nvPr>
        </p:nvSpPr>
        <p:spPr>
          <a:xfrm>
            <a:off x="123310" y="286603"/>
            <a:ext cx="11032370" cy="1450757"/>
          </a:xfrm>
        </p:spPr>
        <p:txBody>
          <a:bodyPr>
            <a:normAutofit/>
          </a:bodyPr>
          <a:lstStyle/>
          <a:p>
            <a:r>
              <a:rPr lang="en-US" dirty="0"/>
              <a:t>Turn the Curve Meetings</a:t>
            </a:r>
          </a:p>
        </p:txBody>
      </p:sp>
    </p:spTree>
    <p:extLst>
      <p:ext uri="{BB962C8B-B14F-4D97-AF65-F5344CB8AC3E}">
        <p14:creationId xmlns:p14="http://schemas.microsoft.com/office/powerpoint/2010/main" val="344008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0"/>
          <p:cNvSpPr>
            <a:spLocks noChangeArrowheads="1"/>
          </p:cNvSpPr>
          <p:nvPr/>
        </p:nvSpPr>
        <p:spPr bwMode="auto">
          <a:xfrm>
            <a:off x="1524000" y="1270000"/>
            <a:ext cx="5234152" cy="4978400"/>
          </a:xfrm>
          <a:prstGeom prst="rect">
            <a:avLst/>
          </a:prstGeom>
          <a:solidFill>
            <a:srgbClr val="FFFFFF"/>
          </a:solidFill>
          <a:ln w="9525">
            <a:solidFill>
              <a:srgbClr val="FFFFFF"/>
            </a:solidFill>
            <a:miter lim="800000"/>
            <a:headEnd/>
            <a:tailEnd/>
          </a:ln>
        </p:spPr>
        <p:txBody>
          <a:bodyPr wrap="none" anchor="ctr"/>
          <a:lstStyle/>
          <a:p>
            <a:endParaRPr lang="en-US" dirty="0"/>
          </a:p>
        </p:txBody>
      </p:sp>
      <p:sp>
        <p:nvSpPr>
          <p:cNvPr id="149512" name="Text Box 19"/>
          <p:cNvSpPr txBox="1">
            <a:spLocks noChangeArrowheads="1"/>
          </p:cNvSpPr>
          <p:nvPr/>
        </p:nvSpPr>
        <p:spPr bwMode="auto">
          <a:xfrm>
            <a:off x="2600434" y="792896"/>
            <a:ext cx="7731234" cy="45890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nSpc>
                <a:spcPct val="85000"/>
              </a:lnSpc>
            </a:pPr>
            <a:r>
              <a:rPr lang="en-US" sz="2800" u="none" dirty="0">
                <a:solidFill>
                  <a:srgbClr val="0B4473"/>
                </a:solidFill>
                <a:latin typeface="Arial Black" charset="0"/>
              </a:rPr>
              <a:t>Acknowledgements and Resources</a:t>
            </a:r>
            <a:endParaRPr lang="en-US" u="none" dirty="0">
              <a:solidFill>
                <a:srgbClr val="0B4473"/>
              </a:solidFill>
            </a:endParaRPr>
          </a:p>
        </p:txBody>
      </p:sp>
      <p:sp>
        <p:nvSpPr>
          <p:cNvPr id="12" name="Text Box 2">
            <a:extLst>
              <a:ext uri="{FF2B5EF4-FFF2-40B4-BE49-F238E27FC236}">
                <a16:creationId xmlns:a16="http://schemas.microsoft.com/office/drawing/2014/main" id="{16DE1A72-4113-45C5-85D6-76C108E7C2E7}"/>
              </a:ext>
            </a:extLst>
          </p:cNvPr>
          <p:cNvSpPr txBox="1">
            <a:spLocks noGrp="1" noChangeArrowheads="1"/>
          </p:cNvSpPr>
          <p:nvPr>
            <p:ph sz="half" idx="4294967295"/>
          </p:nvPr>
        </p:nvSpPr>
        <p:spPr bwMode="auto">
          <a:xfrm>
            <a:off x="1010653" y="1507391"/>
            <a:ext cx="3805238" cy="4557713"/>
          </a:xfrm>
          <a:prstGeom prst="rect">
            <a:avLst/>
          </a:prstGeom>
          <a:solidFill>
            <a:srgbClr val="FFFFFF"/>
          </a:solidFill>
          <a:ln w="9525">
            <a:solidFill>
              <a:srgbClr val="FFFFFF"/>
            </a:solidFill>
            <a:miter lim="800000"/>
            <a:headEnd/>
            <a:tailEnd/>
          </a:ln>
        </p:spPr>
        <p:txBody>
          <a:bodyPr vert="horz" wrap="square" lIns="0" tIns="228600" rIns="0" bIns="228600" rtlCol="0">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lnSpc>
                <a:spcPct val="85000"/>
              </a:lnSpc>
            </a:pPr>
            <a:endParaRPr lang="en-US" sz="800" u="none" dirty="0">
              <a:solidFill>
                <a:srgbClr val="0A3B64"/>
              </a:solidFill>
            </a:endParaRPr>
          </a:p>
          <a:p>
            <a:pPr algn="ctr">
              <a:spcBef>
                <a:spcPct val="30000"/>
              </a:spcBef>
            </a:pPr>
            <a:r>
              <a:rPr lang="en-US" sz="2000" u="none" dirty="0">
                <a:solidFill>
                  <a:srgbClr val="0A3B64"/>
                </a:solidFill>
              </a:rPr>
              <a:t>Mark Friedman</a:t>
            </a:r>
          </a:p>
          <a:p>
            <a:pPr algn="ctr">
              <a:spcBef>
                <a:spcPct val="30000"/>
              </a:spcBef>
            </a:pPr>
            <a:r>
              <a:rPr lang="en-US" sz="2000" dirty="0">
                <a:solidFill>
                  <a:srgbClr val="0A3B64"/>
                </a:solidFill>
              </a:rPr>
              <a:t>Trying Hard Is Not Good Enough</a:t>
            </a:r>
            <a:endParaRPr lang="en-US" sz="2000" u="none" dirty="0">
              <a:solidFill>
                <a:srgbClr val="0A3B64"/>
              </a:solidFill>
            </a:endParaRPr>
          </a:p>
          <a:p>
            <a:pPr algn="ctr">
              <a:spcBef>
                <a:spcPct val="30000"/>
              </a:spcBef>
            </a:pPr>
            <a:endParaRPr lang="en-US" sz="2000" u="none" dirty="0">
              <a:solidFill>
                <a:srgbClr val="0A3B64"/>
              </a:solidFill>
            </a:endParaRPr>
          </a:p>
          <a:p>
            <a:pPr algn="ctr">
              <a:spcBef>
                <a:spcPct val="30000"/>
              </a:spcBef>
            </a:pPr>
            <a:r>
              <a:rPr lang="en-US" sz="2000" u="none" dirty="0">
                <a:solidFill>
                  <a:srgbClr val="0A3B64"/>
                </a:solidFill>
              </a:rPr>
              <a:t>  </a:t>
            </a:r>
            <a:r>
              <a:rPr lang="en-US" sz="2000" dirty="0">
                <a:solidFill>
                  <a:srgbClr val="0A3B64"/>
                </a:solidFill>
                <a:hlinkClick r:id="rId4"/>
              </a:rPr>
              <a:t>www.resultsaccountability.com</a:t>
            </a:r>
            <a:endParaRPr lang="en-US" sz="2000" u="none" dirty="0">
              <a:solidFill>
                <a:srgbClr val="0A3B64"/>
              </a:solidFill>
            </a:endParaRPr>
          </a:p>
          <a:p>
            <a:pPr algn="ctr">
              <a:spcBef>
                <a:spcPct val="30000"/>
              </a:spcBef>
            </a:pPr>
            <a:r>
              <a:rPr lang="en-US" sz="2000" dirty="0">
                <a:solidFill>
                  <a:srgbClr val="0A3B64"/>
                </a:solidFill>
                <a:hlinkClick r:id="rId5"/>
              </a:rPr>
              <a:t>www.raguide.org</a:t>
            </a:r>
            <a:r>
              <a:rPr lang="en-US" sz="2000" dirty="0">
                <a:solidFill>
                  <a:srgbClr val="0A3B64"/>
                </a:solidFill>
              </a:rPr>
              <a:t> </a:t>
            </a:r>
          </a:p>
          <a:p>
            <a:pPr marL="457200" indent="-457200" algn="ctr">
              <a:spcBef>
                <a:spcPct val="30000"/>
              </a:spcBef>
              <a:buAutoNum type="arabicPeriod"/>
            </a:pPr>
            <a:endParaRPr lang="en-US" sz="2000" u="none" dirty="0">
              <a:solidFill>
                <a:srgbClr val="0A3B64"/>
              </a:solidFill>
            </a:endParaRPr>
          </a:p>
          <a:p>
            <a:pPr algn="ctr">
              <a:spcBef>
                <a:spcPct val="30000"/>
              </a:spcBef>
            </a:pPr>
            <a:endParaRPr lang="en-US" sz="1000" u="none" dirty="0">
              <a:solidFill>
                <a:srgbClr val="0A3B64"/>
              </a:solidFill>
            </a:endParaRPr>
          </a:p>
          <a:p>
            <a:pPr algn="ctr">
              <a:spcBef>
                <a:spcPct val="30000"/>
              </a:spcBef>
            </a:pPr>
            <a:endParaRPr lang="en-US" sz="2000" u="none" dirty="0">
              <a:solidFill>
                <a:srgbClr val="0A3B64"/>
              </a:solidFill>
            </a:endParaRPr>
          </a:p>
          <a:p>
            <a:pPr algn="ctr">
              <a:spcBef>
                <a:spcPct val="30000"/>
              </a:spcBef>
            </a:pPr>
            <a:endParaRPr lang="en-US" sz="2000" u="none" dirty="0">
              <a:solidFill>
                <a:srgbClr val="0A3B64"/>
              </a:solidFill>
            </a:endParaRPr>
          </a:p>
          <a:p>
            <a:pPr algn="ctr">
              <a:spcBef>
                <a:spcPct val="30000"/>
              </a:spcBef>
            </a:pPr>
            <a:endParaRPr lang="en-US" sz="1600" i="1" u="none" dirty="0">
              <a:solidFill>
                <a:srgbClr val="0A3B64"/>
              </a:solidFill>
            </a:endParaRPr>
          </a:p>
          <a:p>
            <a:pPr algn="ctr">
              <a:spcBef>
                <a:spcPct val="30000"/>
              </a:spcBef>
            </a:pPr>
            <a:endParaRPr lang="en-US" sz="1000" u="none" dirty="0">
              <a:solidFill>
                <a:srgbClr val="0A3B64"/>
              </a:solidFill>
            </a:endParaRPr>
          </a:p>
        </p:txBody>
      </p:sp>
      <p:pic>
        <p:nvPicPr>
          <p:cNvPr id="9" name="Content Placeholder 8" descr="A picture containing food&#10;&#10;Description automatically generated">
            <a:extLst>
              <a:ext uri="{FF2B5EF4-FFF2-40B4-BE49-F238E27FC236}">
                <a16:creationId xmlns:a16="http://schemas.microsoft.com/office/drawing/2014/main" id="{9F586ECA-BC2D-4300-9471-ABE5B6FF8B8D}"/>
              </a:ext>
            </a:extLst>
          </p:cNvPr>
          <p:cNvPicPr>
            <a:picLocks noGrp="1" noChangeAspect="1"/>
          </p:cNvPicPr>
          <p:nvPr>
            <p:ph sz="half" idx="4294967295"/>
          </p:nvPr>
        </p:nvPicPr>
        <p:blipFill>
          <a:blip r:embed="rId6" cstate="email">
            <a:extLst>
              <a:ext uri="{28A0092B-C50C-407E-A947-70E740481C1C}">
                <a14:useLocalDpi xmlns:a14="http://schemas.microsoft.com/office/drawing/2010/main" val="0"/>
              </a:ext>
            </a:extLst>
          </a:blip>
          <a:stretch>
            <a:fillRect/>
          </a:stretch>
        </p:blipFill>
        <p:spPr>
          <a:xfrm>
            <a:off x="7271499" y="1875631"/>
            <a:ext cx="2884487" cy="3767137"/>
          </a:xfrm>
        </p:spPr>
      </p:pic>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1A75743-9BF9-093A-960F-CF0C2B2D733B}"/>
              </a:ext>
            </a:extLst>
          </p:cNvPr>
          <p:cNvSpPr>
            <a:spLocks noGrp="1"/>
          </p:cNvSpPr>
          <p:nvPr>
            <p:ph type="title"/>
          </p:nvPr>
        </p:nvSpPr>
        <p:spPr/>
        <p:txBody>
          <a:bodyPr/>
          <a:lstStyle/>
          <a:p>
            <a:r>
              <a:rPr lang="en-US" dirty="0"/>
              <a:t>Invitation to Utilize RBA</a:t>
            </a:r>
          </a:p>
        </p:txBody>
      </p:sp>
      <p:sp>
        <p:nvSpPr>
          <p:cNvPr id="12" name="Picture Placeholder 11">
            <a:extLst>
              <a:ext uri="{FF2B5EF4-FFF2-40B4-BE49-F238E27FC236}">
                <a16:creationId xmlns:a16="http://schemas.microsoft.com/office/drawing/2014/main" id="{05EF67E8-31D5-84D7-9A8D-D45C965FD81D}"/>
              </a:ext>
            </a:extLst>
          </p:cNvPr>
          <p:cNvSpPr>
            <a:spLocks noGrp="1"/>
          </p:cNvSpPr>
          <p:nvPr>
            <p:ph type="pic" idx="1"/>
          </p:nvPr>
        </p:nvSpPr>
        <p:spPr/>
        <p:txBody>
          <a:bodyPr/>
          <a:lstStyle/>
          <a:p>
            <a:endParaRPr lang="en-US"/>
          </a:p>
        </p:txBody>
      </p:sp>
      <p:sp>
        <p:nvSpPr>
          <p:cNvPr id="13" name="Text Placeholder 12">
            <a:extLst>
              <a:ext uri="{FF2B5EF4-FFF2-40B4-BE49-F238E27FC236}">
                <a16:creationId xmlns:a16="http://schemas.microsoft.com/office/drawing/2014/main" id="{F199A761-F0C6-3029-0A43-4A5E86FDAF04}"/>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3794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A73DDB-6010-E006-787B-6684594114E2}"/>
              </a:ext>
            </a:extLst>
          </p:cNvPr>
          <p:cNvSpPr>
            <a:spLocks noGrp="1"/>
          </p:cNvSpPr>
          <p:nvPr>
            <p:ph type="title"/>
          </p:nvPr>
        </p:nvSpPr>
        <p:spPr/>
        <p:txBody>
          <a:bodyPr>
            <a:normAutofit/>
          </a:bodyPr>
          <a:lstStyle/>
          <a:p>
            <a:r>
              <a:rPr lang="en-US" dirty="0">
                <a:latin typeface="Source Sans Pro"/>
                <a:ea typeface="Source Sans Pro"/>
              </a:rPr>
              <a:t>Requirements Overview</a:t>
            </a:r>
            <a:endParaRPr lang="en-US" dirty="0"/>
          </a:p>
        </p:txBody>
      </p:sp>
      <p:sp>
        <p:nvSpPr>
          <p:cNvPr id="2" name="Content Placeholder 1">
            <a:extLst>
              <a:ext uri="{FF2B5EF4-FFF2-40B4-BE49-F238E27FC236}">
                <a16:creationId xmlns:a16="http://schemas.microsoft.com/office/drawing/2014/main" id="{4EE013CA-E63B-8398-F382-2E202629B919}"/>
              </a:ext>
            </a:extLst>
          </p:cNvPr>
          <p:cNvSpPr>
            <a:spLocks noGrp="1"/>
          </p:cNvSpPr>
          <p:nvPr>
            <p:ph idx="4294967295"/>
          </p:nvPr>
        </p:nvSpPr>
        <p:spPr>
          <a:xfrm>
            <a:off x="679449" y="2064581"/>
            <a:ext cx="11348427" cy="3857918"/>
          </a:xfrm>
        </p:spPr>
        <p:txBody>
          <a:bodyPr vert="horz" lIns="91440" tIns="45720" rIns="91440" bIns="45720" rtlCol="0" anchor="t">
            <a:normAutofit/>
          </a:bodyPr>
          <a:lstStyle/>
          <a:p>
            <a:pPr marL="514350" indent="-514350">
              <a:lnSpc>
                <a:spcPct val="120000"/>
              </a:lnSpc>
              <a:buFont typeface="+mj-lt"/>
              <a:buAutoNum type="arabicPeriod"/>
            </a:pPr>
            <a:r>
              <a:rPr lang="en-US" sz="2400" dirty="0">
                <a:ea typeface="Calibri"/>
                <a:cs typeface="Calibri"/>
              </a:rPr>
              <a:t>Participate in RBA training provided </a:t>
            </a:r>
          </a:p>
          <a:p>
            <a:pPr marL="514350" indent="-514350">
              <a:lnSpc>
                <a:spcPct val="120000"/>
              </a:lnSpc>
              <a:buFont typeface="+mj-lt"/>
              <a:buAutoNum type="arabicPeriod"/>
            </a:pPr>
            <a:r>
              <a:rPr lang="en-US" sz="2400" dirty="0">
                <a:ea typeface="Calibri"/>
                <a:cs typeface="Calibri"/>
              </a:rPr>
              <a:t>Meet with your affiliate to agree on 3-5 performance measures </a:t>
            </a:r>
          </a:p>
          <a:p>
            <a:pPr marL="514350" indent="-514350">
              <a:lnSpc>
                <a:spcPct val="120000"/>
              </a:lnSpc>
              <a:buFont typeface="+mj-lt"/>
              <a:buAutoNum type="arabicPeriod"/>
            </a:pPr>
            <a:r>
              <a:rPr lang="en-US" sz="2400" dirty="0">
                <a:ea typeface="Calibri"/>
                <a:cs typeface="Calibri"/>
              </a:rPr>
              <a:t>Track performance measures over the grant period</a:t>
            </a:r>
          </a:p>
          <a:p>
            <a:pPr marL="514350" indent="-514350">
              <a:lnSpc>
                <a:spcPct val="120000"/>
              </a:lnSpc>
              <a:buFont typeface="+mj-lt"/>
              <a:buAutoNum type="arabicPeriod"/>
            </a:pPr>
            <a:r>
              <a:rPr lang="en-US" sz="2400" dirty="0">
                <a:ea typeface="Calibri"/>
                <a:cs typeface="Calibri"/>
              </a:rPr>
              <a:t>Meet with your affiliate midway through and at the end of the grant period </a:t>
            </a:r>
          </a:p>
          <a:p>
            <a:pPr marL="514350" indent="-514350">
              <a:lnSpc>
                <a:spcPct val="120000"/>
              </a:lnSpc>
              <a:buFont typeface="+mj-lt"/>
              <a:buAutoNum type="arabicPeriod"/>
            </a:pPr>
            <a:r>
              <a:rPr lang="en-US" sz="2400" dirty="0">
                <a:ea typeface="Calibri"/>
                <a:cs typeface="Calibri"/>
              </a:rPr>
              <a:t>Submit final performance measure data to your affiliate at the end of the grant period</a:t>
            </a:r>
          </a:p>
          <a:p>
            <a:pPr marL="514350" indent="-514350">
              <a:lnSpc>
                <a:spcPct val="120000"/>
              </a:lnSpc>
              <a:buFont typeface="+mj-lt"/>
              <a:buAutoNum type="arabicPeriod"/>
            </a:pPr>
            <a:r>
              <a:rPr lang="en-US" sz="2400" dirty="0">
                <a:ea typeface="Calibri"/>
                <a:cs typeface="Calibri"/>
              </a:rPr>
              <a:t>Optional: Submit a 1-page impact summary to your affiliate</a:t>
            </a:r>
          </a:p>
          <a:p>
            <a:pPr>
              <a:buFont typeface="Wingdings" panose="020B0604020202020204" pitchFamily="34" charset="0"/>
              <a:buChar char="q"/>
            </a:pPr>
            <a:endParaRPr lang="en-US" dirty="0">
              <a:ea typeface="Calibri"/>
              <a:cs typeface="Calibri"/>
            </a:endParaRPr>
          </a:p>
          <a:p>
            <a:endParaRPr lang="en-US" dirty="0">
              <a:ea typeface="Calibri"/>
              <a:cs typeface="Calibri"/>
            </a:endParaRPr>
          </a:p>
        </p:txBody>
      </p:sp>
      <p:pic>
        <p:nvPicPr>
          <p:cNvPr id="5" name="Graphic 4" descr="Checkmark with solid fill">
            <a:extLst>
              <a:ext uri="{FF2B5EF4-FFF2-40B4-BE49-F238E27FC236}">
                <a16:creationId xmlns:a16="http://schemas.microsoft.com/office/drawing/2014/main" id="{3C2D4D99-2B65-4A04-745D-8F9F03FFAB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3883" y="1860452"/>
            <a:ext cx="914400" cy="914400"/>
          </a:xfrm>
          <a:prstGeom prst="rect">
            <a:avLst/>
          </a:prstGeom>
        </p:spPr>
      </p:pic>
    </p:spTree>
    <p:extLst>
      <p:ext uri="{BB962C8B-B14F-4D97-AF65-F5344CB8AC3E}">
        <p14:creationId xmlns:p14="http://schemas.microsoft.com/office/powerpoint/2010/main" val="218340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2582-4C44-0F38-B0EB-6EB90E667BDC}"/>
              </a:ext>
            </a:extLst>
          </p:cNvPr>
          <p:cNvSpPr>
            <a:spLocks noGrp="1"/>
          </p:cNvSpPr>
          <p:nvPr>
            <p:ph type="title"/>
          </p:nvPr>
        </p:nvSpPr>
        <p:spPr/>
        <p:txBody>
          <a:bodyPr/>
          <a:lstStyle/>
          <a:p>
            <a:r>
              <a:rPr lang="en-US" dirty="0"/>
              <a:t>Where to find help:</a:t>
            </a:r>
          </a:p>
        </p:txBody>
      </p:sp>
      <p:sp>
        <p:nvSpPr>
          <p:cNvPr id="6" name="TextBox 5">
            <a:extLst>
              <a:ext uri="{FF2B5EF4-FFF2-40B4-BE49-F238E27FC236}">
                <a16:creationId xmlns:a16="http://schemas.microsoft.com/office/drawing/2014/main" id="{272EAD2A-0927-7D04-BE96-D5999AC8C22E}"/>
              </a:ext>
            </a:extLst>
          </p:cNvPr>
          <p:cNvSpPr txBox="1"/>
          <p:nvPr/>
        </p:nvSpPr>
        <p:spPr>
          <a:xfrm>
            <a:off x="1586131" y="2256079"/>
            <a:ext cx="8162779" cy="1754326"/>
          </a:xfrm>
          <a:prstGeom prst="rect">
            <a:avLst/>
          </a:prstGeom>
          <a:noFill/>
        </p:spPr>
        <p:txBody>
          <a:bodyPr wrap="square">
            <a:spAutoFit/>
          </a:bodyPr>
          <a:lstStyle/>
          <a:p>
            <a:r>
              <a:rPr lang="en-US" dirty="0"/>
              <a:t>Access the Grantee Toolkit online at: </a:t>
            </a:r>
            <a:r>
              <a:rPr lang="en-US" dirty="0">
                <a:hlinkClick r:id="rId2"/>
              </a:rPr>
              <a:t>https://facenteconsulting.com/work/ace-grantee-toolkit/</a:t>
            </a:r>
            <a:endParaRPr lang="en-US" dirty="0"/>
          </a:p>
          <a:p>
            <a:endParaRPr lang="en-US" dirty="0"/>
          </a:p>
          <a:p>
            <a:r>
              <a:rPr lang="en-US" dirty="0"/>
              <a:t>Your affiliate will support you throughout this process! Contact your affiliate at:</a:t>
            </a:r>
            <a:br>
              <a:rPr lang="en-US" dirty="0"/>
            </a:br>
            <a:endParaRPr lang="en-US" dirty="0"/>
          </a:p>
          <a:p>
            <a:r>
              <a:rPr lang="en-US" dirty="0">
                <a:highlight>
                  <a:srgbClr val="FFFF00"/>
                </a:highlight>
              </a:rPr>
              <a:t>[Place name and contact information]</a:t>
            </a:r>
          </a:p>
        </p:txBody>
      </p:sp>
    </p:spTree>
    <p:extLst>
      <p:ext uri="{BB962C8B-B14F-4D97-AF65-F5344CB8AC3E}">
        <p14:creationId xmlns:p14="http://schemas.microsoft.com/office/powerpoint/2010/main" val="21367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Tilted Up 1">
            <a:extLst>
              <a:ext uri="{FF2B5EF4-FFF2-40B4-BE49-F238E27FC236}">
                <a16:creationId xmlns:a16="http://schemas.microsoft.com/office/drawing/2014/main" id="{2F2AD555-555B-4747-D367-3BA7BE5B5772}"/>
              </a:ext>
            </a:extLst>
          </p:cNvPr>
          <p:cNvSpPr/>
          <p:nvPr/>
        </p:nvSpPr>
        <p:spPr>
          <a:xfrm>
            <a:off x="172128" y="882316"/>
            <a:ext cx="4905487" cy="4138863"/>
          </a:xfrm>
          <a:prstGeom prst="ribbon2">
            <a:avLst>
              <a:gd name="adj1" fmla="val 16667"/>
              <a:gd name="adj2" fmla="val 6981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6FE76B7C-1943-D00B-E728-735F148075BC}"/>
              </a:ext>
            </a:extLst>
          </p:cNvPr>
          <p:cNvSpPr>
            <a:spLocks noGrp="1"/>
          </p:cNvSpPr>
          <p:nvPr>
            <p:ph type="title" idx="4294967295"/>
          </p:nvPr>
        </p:nvSpPr>
        <p:spPr>
          <a:xfrm>
            <a:off x="1166737" y="998538"/>
            <a:ext cx="3182938" cy="1471612"/>
          </a:xfrm>
        </p:spPr>
        <p:txBody>
          <a:bodyPr vert="horz" lIns="91440" tIns="45720" rIns="91440" bIns="45720" rtlCol="0" anchor="ctr">
            <a:normAutofit/>
          </a:bodyPr>
          <a:lstStyle/>
          <a:p>
            <a:r>
              <a:rPr lang="en-US" sz="3600" b="1" u="none" dirty="0">
                <a:solidFill>
                  <a:schemeClr val="tx1"/>
                </a:solidFill>
              </a:rPr>
              <a:t>Results</a:t>
            </a:r>
            <a:r>
              <a:rPr lang="en-US" sz="3600" u="none" dirty="0">
                <a:solidFill>
                  <a:schemeClr val="tx1"/>
                </a:solidFill>
              </a:rPr>
              <a:t>-</a:t>
            </a:r>
            <a:r>
              <a:rPr lang="en-US" sz="3600" b="1" u="none" dirty="0">
                <a:solidFill>
                  <a:schemeClr val="tx1"/>
                </a:solidFill>
              </a:rPr>
              <a:t>Based Accountability</a:t>
            </a:r>
            <a:r>
              <a:rPr lang="en-US" sz="3600" u="none" dirty="0">
                <a:solidFill>
                  <a:schemeClr val="tx1"/>
                </a:solidFill>
              </a:rPr>
              <a:t>™</a:t>
            </a:r>
            <a:endParaRPr lang="en-US" sz="3600" kern="1200" dirty="0">
              <a:solidFill>
                <a:schemeClr val="tx1"/>
              </a:solidFill>
              <a:latin typeface="+mj-lt"/>
              <a:ea typeface="+mj-ea"/>
              <a:cs typeface="+mj-cs"/>
            </a:endParaRPr>
          </a:p>
        </p:txBody>
      </p:sp>
      <p:sp>
        <p:nvSpPr>
          <p:cNvPr id="5" name="TextBox 4">
            <a:extLst>
              <a:ext uri="{FF2B5EF4-FFF2-40B4-BE49-F238E27FC236}">
                <a16:creationId xmlns:a16="http://schemas.microsoft.com/office/drawing/2014/main" id="{21D5EC72-01DA-2D8A-CA30-27E676FC43E6}"/>
              </a:ext>
            </a:extLst>
          </p:cNvPr>
          <p:cNvSpPr txBox="1"/>
          <p:nvPr/>
        </p:nvSpPr>
        <p:spPr>
          <a:xfrm>
            <a:off x="1166737" y="2470150"/>
            <a:ext cx="3200451" cy="2985929"/>
          </a:xfrm>
          <a:prstGeom prst="rect">
            <a:avLst/>
          </a:prstGeom>
        </p:spPr>
        <p:txBody>
          <a:bodyPr vert="horz" lIns="91440" tIns="45720" rIns="91440" bIns="45720" rtlCol="0" anchor="t">
            <a:normAutofit/>
          </a:bodyPr>
          <a:lstStyle/>
          <a:p>
            <a:pPr>
              <a:lnSpc>
                <a:spcPct val="90000"/>
              </a:lnSpc>
              <a:spcAft>
                <a:spcPts val="600"/>
              </a:spcAft>
            </a:pPr>
            <a:r>
              <a:rPr lang="en-US" sz="2400" u="none" dirty="0"/>
              <a:t>A disciplined way of thinking and acting to improve entrenched and complex social problems. </a:t>
            </a:r>
          </a:p>
        </p:txBody>
      </p:sp>
      <p:pic>
        <p:nvPicPr>
          <p:cNvPr id="4" name="Picture 3" descr="A close-up of some wires&#10;&#10;Description automatically generated with low confidence">
            <a:extLst>
              <a:ext uri="{FF2B5EF4-FFF2-40B4-BE49-F238E27FC236}">
                <a16:creationId xmlns:a16="http://schemas.microsoft.com/office/drawing/2014/main" id="{4726B31F-216E-FED9-4301-C1B42377FC30}"/>
              </a:ext>
            </a:extLst>
          </p:cNvPr>
          <p:cNvPicPr>
            <a:picLocks noChangeAspect="1"/>
          </p:cNvPicPr>
          <p:nvPr/>
        </p:nvPicPr>
        <p:blipFill rotWithShape="1">
          <a:blip r:embed="rId3"/>
          <a:srcRect r="2692" b="-3"/>
          <a:stretch/>
        </p:blipFill>
        <p:spPr>
          <a:xfrm>
            <a:off x="5321004" y="1379240"/>
            <a:ext cx="6539075" cy="3780100"/>
          </a:xfrm>
          <a:prstGeom prst="rect">
            <a:avLst/>
          </a:prstGeom>
        </p:spPr>
      </p:pic>
    </p:spTree>
    <p:extLst>
      <p:ext uri="{BB962C8B-B14F-4D97-AF65-F5344CB8AC3E}">
        <p14:creationId xmlns:p14="http://schemas.microsoft.com/office/powerpoint/2010/main" val="405949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a:solidFill>
                  <a:schemeClr val="tx1"/>
                </a:solidFill>
              </a:rPr>
              <a:t>What Makes RBA Unique</a:t>
            </a:r>
          </a:p>
        </p:txBody>
      </p:sp>
      <p:sp>
        <p:nvSpPr>
          <p:cNvPr id="3" name="TextBox 2">
            <a:extLst>
              <a:ext uri="{FF2B5EF4-FFF2-40B4-BE49-F238E27FC236}">
                <a16:creationId xmlns:a16="http://schemas.microsoft.com/office/drawing/2014/main" id="{269482AC-4C00-4F54-9833-78430C439EB0}"/>
              </a:ext>
            </a:extLst>
          </p:cNvPr>
          <p:cNvSpPr txBox="1"/>
          <p:nvPr/>
        </p:nvSpPr>
        <p:spPr>
          <a:xfrm>
            <a:off x="5143400" y="2174673"/>
            <a:ext cx="6598270"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a:t>Works backwards from the results you want to see to the program design</a:t>
            </a:r>
          </a:p>
          <a:p>
            <a:pPr marL="342900" indent="-342900">
              <a:buFont typeface="Arial" panose="020B0604020202020204" pitchFamily="34" charset="0"/>
              <a:buChar char="•"/>
            </a:pPr>
            <a:r>
              <a:rPr lang="en-US" sz="2400" dirty="0"/>
              <a:t>Inspires creative partnerships and collaborations (collective impact)</a:t>
            </a:r>
          </a:p>
          <a:p>
            <a:pPr marL="342900" indent="-342900">
              <a:buFont typeface="Arial" panose="020B0604020202020204" pitchFamily="34" charset="0"/>
              <a:buChar char="•"/>
            </a:pPr>
            <a:r>
              <a:rPr lang="en-US" sz="2400" dirty="0"/>
              <a:t>Prioritizes “turning the curve” over setting unachievable targets</a:t>
            </a:r>
          </a:p>
          <a:p>
            <a:pPr marL="342900" indent="-342900">
              <a:buFont typeface="Arial" panose="020B0604020202020204" pitchFamily="34" charset="0"/>
              <a:buChar char="•"/>
            </a:pPr>
            <a:r>
              <a:rPr lang="en-US" sz="2400" dirty="0"/>
              <a:t>Promotes “root cause” thinking</a:t>
            </a:r>
          </a:p>
          <a:p>
            <a:pPr marL="342900" indent="-342900">
              <a:buFont typeface="Arial" panose="020B0604020202020204" pitchFamily="34" charset="0"/>
              <a:buChar char="•"/>
            </a:pPr>
            <a:r>
              <a:rPr lang="en-US" sz="2400" dirty="0"/>
              <a:t>Excellent tool to address equity</a:t>
            </a:r>
            <a:endParaRPr lang="en-US" dirty="0"/>
          </a:p>
        </p:txBody>
      </p:sp>
      <p:sp>
        <p:nvSpPr>
          <p:cNvPr id="4" name="TextBox 3">
            <a:extLst>
              <a:ext uri="{FF2B5EF4-FFF2-40B4-BE49-F238E27FC236}">
                <a16:creationId xmlns:a16="http://schemas.microsoft.com/office/drawing/2014/main" id="{9182BD3C-A2B1-4B2F-9122-ACD68EF7E6CD}"/>
              </a:ext>
            </a:extLst>
          </p:cNvPr>
          <p:cNvSpPr txBox="1"/>
          <p:nvPr/>
        </p:nvSpPr>
        <p:spPr>
          <a:xfrm>
            <a:off x="193638" y="3005669"/>
            <a:ext cx="4787153" cy="1384995"/>
          </a:xfrm>
          <a:prstGeom prst="rect">
            <a:avLst/>
          </a:prstGeom>
          <a:noFill/>
        </p:spPr>
        <p:txBody>
          <a:bodyPr wrap="square" rtlCol="0">
            <a:spAutoFit/>
          </a:bodyPr>
          <a:lstStyle/>
          <a:p>
            <a:pPr algn="ctr"/>
            <a:r>
              <a:rPr lang="en-US" sz="2800" b="1" dirty="0">
                <a:solidFill>
                  <a:schemeClr val="accent4"/>
                </a:solidFill>
                <a:latin typeface="Arial Black" panose="020B0A04020102020204" pitchFamily="34" charset="0"/>
              </a:rPr>
              <a:t>RBA is a bold choice.</a:t>
            </a:r>
            <a:endParaRPr lang="en-US" sz="2800" b="1" i="1" dirty="0"/>
          </a:p>
          <a:p>
            <a:pPr algn="ctr"/>
            <a:r>
              <a:rPr lang="en-US" sz="2800" b="1" i="1" dirty="0">
                <a:solidFill>
                  <a:schemeClr val="accent4"/>
                </a:solidFill>
              </a:rPr>
              <a:t>What does it </a:t>
            </a:r>
            <a:r>
              <a:rPr lang="en-US" sz="2800" b="1" dirty="0">
                <a:solidFill>
                  <a:schemeClr val="accent4"/>
                </a:solidFill>
              </a:rPr>
              <a:t>really</a:t>
            </a:r>
            <a:r>
              <a:rPr lang="en-US" sz="2800" b="1" i="1" dirty="0">
                <a:solidFill>
                  <a:schemeClr val="accent4"/>
                </a:solidFill>
              </a:rPr>
              <a:t> mean to commit yourself to results?</a:t>
            </a:r>
          </a:p>
        </p:txBody>
      </p:sp>
    </p:spTree>
    <p:custDataLst>
      <p:tags r:id="rId1"/>
    </p:custDataLst>
    <p:extLst>
      <p:ext uri="{BB962C8B-B14F-4D97-AF65-F5344CB8AC3E}">
        <p14:creationId xmlns:p14="http://schemas.microsoft.com/office/powerpoint/2010/main" val="229413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604807-B9DE-F2ED-282D-8920FDD12443}"/>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A13D1A6-5651-BDD6-907D-7E555581CA02}"/>
              </a:ext>
            </a:extLst>
          </p:cNvPr>
          <p:cNvSpPr/>
          <p:nvPr/>
        </p:nvSpPr>
        <p:spPr>
          <a:xfrm>
            <a:off x="9995339" y="4876801"/>
            <a:ext cx="588579" cy="727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E5AE890-C446-EF5F-F12C-AC2CCF78A322}"/>
              </a:ext>
            </a:extLst>
          </p:cNvPr>
          <p:cNvSpPr txBox="1"/>
          <p:nvPr/>
        </p:nvSpPr>
        <p:spPr>
          <a:xfrm>
            <a:off x="275670" y="6456158"/>
            <a:ext cx="6894787" cy="338554"/>
          </a:xfrm>
          <a:prstGeom prst="rect">
            <a:avLst/>
          </a:prstGeom>
          <a:noFill/>
        </p:spPr>
        <p:txBody>
          <a:bodyPr wrap="square" rtlCol="0">
            <a:spAutoFit/>
          </a:bodyPr>
          <a:lstStyle/>
          <a:p>
            <a:r>
              <a:rPr lang="en-US" sz="1600" i="1" dirty="0"/>
              <a:t>Source: clearimpact.com</a:t>
            </a:r>
          </a:p>
        </p:txBody>
      </p:sp>
      <p:sp>
        <p:nvSpPr>
          <p:cNvPr id="9" name="TextBox 8">
            <a:extLst>
              <a:ext uri="{FF2B5EF4-FFF2-40B4-BE49-F238E27FC236}">
                <a16:creationId xmlns:a16="http://schemas.microsoft.com/office/drawing/2014/main" id="{CC7DE471-4A99-F5A5-613B-9F1F5EF048CF}"/>
              </a:ext>
            </a:extLst>
          </p:cNvPr>
          <p:cNvSpPr txBox="1"/>
          <p:nvPr/>
        </p:nvSpPr>
        <p:spPr>
          <a:xfrm>
            <a:off x="3723064" y="232565"/>
            <a:ext cx="4598727" cy="707886"/>
          </a:xfrm>
          <a:prstGeom prst="rect">
            <a:avLst/>
          </a:prstGeom>
          <a:noFill/>
        </p:spPr>
        <p:txBody>
          <a:bodyPr wrap="square" rtlCol="0">
            <a:spAutoFit/>
          </a:bodyPr>
          <a:lstStyle/>
          <a:p>
            <a:pPr algn="ctr"/>
            <a:r>
              <a:rPr lang="en-US" sz="4000" b="1" dirty="0"/>
              <a:t>The           of RBA</a:t>
            </a:r>
          </a:p>
        </p:txBody>
      </p:sp>
      <p:pic>
        <p:nvPicPr>
          <p:cNvPr id="3076" name="Picture 4">
            <a:extLst>
              <a:ext uri="{FF2B5EF4-FFF2-40B4-BE49-F238E27FC236}">
                <a16:creationId xmlns:a16="http://schemas.microsoft.com/office/drawing/2014/main" id="{54B35B24-E592-22C5-9A51-A36D1A8F0280}"/>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968765" y="-103296"/>
            <a:ext cx="1355834" cy="135583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a:extLst>
              <a:ext uri="{FF2B5EF4-FFF2-40B4-BE49-F238E27FC236}">
                <a16:creationId xmlns:a16="http://schemas.microsoft.com/office/drawing/2014/main" id="{CD0D985F-E5B0-18B4-AC5D-59164C6AD52B}"/>
              </a:ext>
            </a:extLst>
          </p:cNvPr>
          <p:cNvSpPr/>
          <p:nvPr/>
        </p:nvSpPr>
        <p:spPr>
          <a:xfrm>
            <a:off x="1128285" y="1276312"/>
            <a:ext cx="4752010" cy="4656406"/>
          </a:xfrm>
          <a:prstGeom prst="ellipse">
            <a:avLst/>
          </a:prstGeom>
          <a:solidFill>
            <a:schemeClr val="accent1">
              <a:lumMod val="40000"/>
              <a:lumOff val="6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Whole </a:t>
            </a:r>
          </a:p>
          <a:p>
            <a:pPr algn="ctr"/>
            <a:r>
              <a:rPr lang="en-US" sz="3200" b="1" dirty="0">
                <a:solidFill>
                  <a:schemeClr val="tx1"/>
                </a:solidFill>
              </a:rPr>
              <a:t>Population</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3" name="Oval 2">
            <a:extLst>
              <a:ext uri="{FF2B5EF4-FFF2-40B4-BE49-F238E27FC236}">
                <a16:creationId xmlns:a16="http://schemas.microsoft.com/office/drawing/2014/main" id="{0BA5DAFD-2A96-B818-B99B-3930527F9D26}"/>
              </a:ext>
            </a:extLst>
          </p:cNvPr>
          <p:cNvSpPr/>
          <p:nvPr/>
        </p:nvSpPr>
        <p:spPr>
          <a:xfrm>
            <a:off x="1742473" y="2666997"/>
            <a:ext cx="3523633" cy="3289495"/>
          </a:xfrm>
          <a:prstGeom prst="ellipse">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Client Population</a:t>
            </a:r>
          </a:p>
        </p:txBody>
      </p:sp>
      <p:pic>
        <p:nvPicPr>
          <p:cNvPr id="5" name="Graphic 4" descr="Earth globe: Asia and Australia with solid fill">
            <a:extLst>
              <a:ext uri="{FF2B5EF4-FFF2-40B4-BE49-F238E27FC236}">
                <a16:creationId xmlns:a16="http://schemas.microsoft.com/office/drawing/2014/main" id="{4BE11001-EE28-DEAC-2EB2-87F99508F23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54090" y="1546972"/>
            <a:ext cx="914400" cy="914400"/>
          </a:xfrm>
          <a:prstGeom prst="rect">
            <a:avLst/>
          </a:prstGeom>
        </p:spPr>
      </p:pic>
      <p:pic>
        <p:nvPicPr>
          <p:cNvPr id="10" name="Graphic 9" descr="Meeting outline">
            <a:extLst>
              <a:ext uri="{FF2B5EF4-FFF2-40B4-BE49-F238E27FC236}">
                <a16:creationId xmlns:a16="http://schemas.microsoft.com/office/drawing/2014/main" id="{63C4FE70-73D2-4DF6-5414-0E2AA333D02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96000" y="3693941"/>
            <a:ext cx="914400" cy="914400"/>
          </a:xfrm>
          <a:prstGeom prst="rect">
            <a:avLst/>
          </a:prstGeom>
        </p:spPr>
      </p:pic>
      <p:sp>
        <p:nvSpPr>
          <p:cNvPr id="11" name="TextBox 10">
            <a:extLst>
              <a:ext uri="{FF2B5EF4-FFF2-40B4-BE49-F238E27FC236}">
                <a16:creationId xmlns:a16="http://schemas.microsoft.com/office/drawing/2014/main" id="{B0C6134F-CCD6-6D88-929C-B9F9E31490B7}"/>
              </a:ext>
            </a:extLst>
          </p:cNvPr>
          <p:cNvSpPr txBox="1"/>
          <p:nvPr/>
        </p:nvSpPr>
        <p:spPr>
          <a:xfrm>
            <a:off x="7068490" y="1385928"/>
            <a:ext cx="3995225" cy="1015663"/>
          </a:xfrm>
          <a:prstGeom prst="rect">
            <a:avLst/>
          </a:prstGeom>
          <a:noFill/>
        </p:spPr>
        <p:txBody>
          <a:bodyPr wrap="square" rtlCol="0">
            <a:spAutoFit/>
          </a:bodyPr>
          <a:lstStyle/>
          <a:p>
            <a:r>
              <a:rPr lang="en-US" sz="2000" dirty="0"/>
              <a:t>Population Accountability: The well being of </a:t>
            </a:r>
            <a:r>
              <a:rPr lang="en-US" sz="2000" b="1" dirty="0"/>
              <a:t>Whole Populations</a:t>
            </a:r>
          </a:p>
          <a:p>
            <a:r>
              <a:rPr lang="en-US" sz="2000" i="1" dirty="0"/>
              <a:t>Communities, Cities, States, Nations</a:t>
            </a:r>
          </a:p>
        </p:txBody>
      </p:sp>
      <p:sp>
        <p:nvSpPr>
          <p:cNvPr id="12" name="TextBox 11">
            <a:extLst>
              <a:ext uri="{FF2B5EF4-FFF2-40B4-BE49-F238E27FC236}">
                <a16:creationId xmlns:a16="http://schemas.microsoft.com/office/drawing/2014/main" id="{7541DB84-F0A3-5BDB-B90E-8FB70E73B4E5}"/>
              </a:ext>
            </a:extLst>
          </p:cNvPr>
          <p:cNvSpPr txBox="1"/>
          <p:nvPr/>
        </p:nvSpPr>
        <p:spPr>
          <a:xfrm>
            <a:off x="7068490" y="3741576"/>
            <a:ext cx="3995225" cy="1015663"/>
          </a:xfrm>
          <a:prstGeom prst="rect">
            <a:avLst/>
          </a:prstGeom>
          <a:noFill/>
        </p:spPr>
        <p:txBody>
          <a:bodyPr wrap="square" rtlCol="0">
            <a:spAutoFit/>
          </a:bodyPr>
          <a:lstStyle/>
          <a:p>
            <a:r>
              <a:rPr lang="en-US" sz="2000" dirty="0"/>
              <a:t>Performance Accountability: The well being of </a:t>
            </a:r>
            <a:r>
              <a:rPr lang="en-US" sz="2000" b="1" dirty="0"/>
              <a:t>Client Populations</a:t>
            </a:r>
          </a:p>
          <a:p>
            <a:r>
              <a:rPr lang="en-US" sz="2000" i="1" dirty="0"/>
              <a:t>Programs, Organizations, Agencies</a:t>
            </a:r>
          </a:p>
        </p:txBody>
      </p:sp>
      <p:cxnSp>
        <p:nvCxnSpPr>
          <p:cNvPr id="14" name="Straight Arrow Connector 13">
            <a:extLst>
              <a:ext uri="{FF2B5EF4-FFF2-40B4-BE49-F238E27FC236}">
                <a16:creationId xmlns:a16="http://schemas.microsoft.com/office/drawing/2014/main" id="{80E3233C-67B1-77D3-235C-55F2B9FE7D25}"/>
              </a:ext>
            </a:extLst>
          </p:cNvPr>
          <p:cNvCxnSpPr>
            <a:cxnSpLocks/>
            <a:stCxn id="2" idx="7"/>
            <a:endCxn id="5" idx="1"/>
          </p:cNvCxnSpPr>
          <p:nvPr/>
        </p:nvCxnSpPr>
        <p:spPr>
          <a:xfrm>
            <a:off x="5184379" y="1958227"/>
            <a:ext cx="969711" cy="45945"/>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127EF03-DF35-B844-4FF3-6C7C21A82D22}"/>
              </a:ext>
            </a:extLst>
          </p:cNvPr>
          <p:cNvCxnSpPr>
            <a:cxnSpLocks/>
            <a:stCxn id="3" idx="6"/>
            <a:endCxn id="10" idx="1"/>
          </p:cNvCxnSpPr>
          <p:nvPr/>
        </p:nvCxnSpPr>
        <p:spPr>
          <a:xfrm flipV="1">
            <a:off x="5266106" y="4151141"/>
            <a:ext cx="829894" cy="160604"/>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87010041"/>
      </p:ext>
    </p:extLst>
  </p:cSld>
  <p:clrMapOvr>
    <a:masterClrMapping/>
  </p:clrMapOvr>
  <p:extLst>
    <p:ext uri="{6950BFC3-D8DA-4A85-94F7-54DA5524770B}">
      <p188:commentRel xmlns:p188="http://schemas.microsoft.com/office/powerpoint/2018/8/main" r:id="rId4"/>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0179" name="Text Box 3"/>
          <p:cNvSpPr txBox="1">
            <a:spLocks noChangeArrowheads="1"/>
          </p:cNvSpPr>
          <p:nvPr/>
        </p:nvSpPr>
        <p:spPr bwMode="auto">
          <a:xfrm>
            <a:off x="2772228" y="876111"/>
            <a:ext cx="4876800" cy="519113"/>
          </a:xfrm>
          <a:prstGeom prst="rect">
            <a:avLst/>
          </a:prstGeom>
          <a:noFill/>
          <a:ln w="9525">
            <a:noFill/>
            <a:miter lim="800000"/>
            <a:headEnd/>
            <a:tailEnd/>
          </a:ln>
          <a:effec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sz="2800" b="1" dirty="0">
                <a:solidFill>
                  <a:srgbClr val="003964"/>
                </a:solidFill>
                <a:effectLst>
                  <a:outerShdw blurRad="38100" dist="38100" dir="2700000" algn="tl">
                    <a:srgbClr val="DDDDDD"/>
                  </a:outerShdw>
                </a:effectLst>
                <a:cs typeface="Geneva" charset="0"/>
              </a:rPr>
              <a:t>RESULT </a:t>
            </a:r>
          </a:p>
        </p:txBody>
      </p:sp>
      <p:sp>
        <p:nvSpPr>
          <p:cNvPr id="1970180" name="Text Box 4"/>
          <p:cNvSpPr txBox="1">
            <a:spLocks noChangeArrowheads="1"/>
          </p:cNvSpPr>
          <p:nvPr/>
        </p:nvSpPr>
        <p:spPr bwMode="auto">
          <a:xfrm>
            <a:off x="2772228" y="2230289"/>
            <a:ext cx="5181600" cy="522287"/>
          </a:xfrm>
          <a:prstGeom prst="rect">
            <a:avLst/>
          </a:prstGeom>
          <a:noFill/>
          <a:ln w="9525">
            <a:noFill/>
            <a:miter lim="800000"/>
            <a:headEnd/>
            <a:tailEnd/>
          </a:ln>
          <a:effec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sz="2800" b="1" dirty="0">
                <a:solidFill>
                  <a:srgbClr val="003964"/>
                </a:solidFill>
                <a:effectLst>
                  <a:outerShdw blurRad="38100" dist="38100" dir="2700000" algn="tl">
                    <a:srgbClr val="DDDDDD"/>
                  </a:outerShdw>
                </a:effectLst>
                <a:cs typeface="Geneva" charset="0"/>
              </a:rPr>
              <a:t>INDICATOR </a:t>
            </a:r>
          </a:p>
        </p:txBody>
      </p:sp>
      <p:sp>
        <p:nvSpPr>
          <p:cNvPr id="1970181" name="Text Box 5"/>
          <p:cNvSpPr txBox="1">
            <a:spLocks noChangeArrowheads="1"/>
          </p:cNvSpPr>
          <p:nvPr/>
        </p:nvSpPr>
        <p:spPr bwMode="auto">
          <a:xfrm>
            <a:off x="2772228" y="4105425"/>
            <a:ext cx="5105400" cy="519112"/>
          </a:xfrm>
          <a:prstGeom prst="rect">
            <a:avLst/>
          </a:prstGeom>
          <a:noFill/>
          <a:ln w="9525">
            <a:noFill/>
            <a:miter lim="800000"/>
            <a:headEnd/>
            <a:tailEnd/>
          </a:ln>
          <a:effec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sz="2800" b="1" dirty="0">
                <a:solidFill>
                  <a:srgbClr val="003964"/>
                </a:solidFill>
                <a:effectLst>
                  <a:outerShdw blurRad="38100" dist="38100" dir="2700000" algn="tl">
                    <a:srgbClr val="DDDDDD"/>
                  </a:outerShdw>
                </a:effectLst>
              </a:rPr>
              <a:t>PERFORMANCE MEASURE</a:t>
            </a:r>
            <a:endParaRPr lang="en-US" b="1" dirty="0">
              <a:solidFill>
                <a:srgbClr val="003964"/>
              </a:solidFill>
              <a:effectLst>
                <a:outerShdw blurRad="38100" dist="38100" dir="2700000" algn="tl">
                  <a:srgbClr val="DDDDDD"/>
                </a:outerShdw>
              </a:effectLst>
            </a:endParaRPr>
          </a:p>
        </p:txBody>
      </p:sp>
      <p:sp>
        <p:nvSpPr>
          <p:cNvPr id="1970182" name="Text Box 6"/>
          <p:cNvSpPr txBox="1">
            <a:spLocks noChangeArrowheads="1"/>
          </p:cNvSpPr>
          <p:nvPr/>
        </p:nvSpPr>
        <p:spPr bwMode="auto">
          <a:xfrm>
            <a:off x="2867472" y="1704107"/>
            <a:ext cx="8743281" cy="36933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r>
              <a:rPr lang="en-US" sz="1800" b="1" i="1" u="none" dirty="0">
                <a:solidFill>
                  <a:srgbClr val="C00000"/>
                </a:solidFill>
              </a:rPr>
              <a:t>Health equity and breast cancer survival rates are maximized.</a:t>
            </a:r>
            <a:endParaRPr lang="en-US" sz="1800" dirty="0">
              <a:solidFill>
                <a:srgbClr val="C00000"/>
              </a:solidFill>
            </a:endParaRPr>
          </a:p>
        </p:txBody>
      </p:sp>
      <p:sp>
        <p:nvSpPr>
          <p:cNvPr id="1970185" name="Text Box 9"/>
          <p:cNvSpPr txBox="1">
            <a:spLocks noChangeArrowheads="1"/>
          </p:cNvSpPr>
          <p:nvPr/>
        </p:nvSpPr>
        <p:spPr bwMode="auto">
          <a:xfrm>
            <a:off x="2867472" y="1374586"/>
            <a:ext cx="7524756" cy="36671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sz="1800" u="none" dirty="0">
                <a:solidFill>
                  <a:srgbClr val="003964"/>
                </a:solidFill>
              </a:rPr>
              <a:t>A condition of well-being for children, adults, families or communities.</a:t>
            </a:r>
          </a:p>
        </p:txBody>
      </p:sp>
      <p:sp>
        <p:nvSpPr>
          <p:cNvPr id="1970186" name="Text Box 10"/>
          <p:cNvSpPr txBox="1">
            <a:spLocks noChangeArrowheads="1"/>
          </p:cNvSpPr>
          <p:nvPr/>
        </p:nvSpPr>
        <p:spPr bwMode="auto">
          <a:xfrm>
            <a:off x="2848428" y="2837506"/>
            <a:ext cx="6985000" cy="3683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r>
              <a:rPr lang="en-US" sz="1800" u="none" dirty="0">
                <a:solidFill>
                  <a:srgbClr val="003964"/>
                </a:solidFill>
              </a:rPr>
              <a:t>A measure which helps quantify the achievement of a result.</a:t>
            </a:r>
          </a:p>
        </p:txBody>
      </p:sp>
      <p:sp>
        <p:nvSpPr>
          <p:cNvPr id="1970189" name="AutoShape 13"/>
          <p:cNvSpPr>
            <a:spLocks/>
          </p:cNvSpPr>
          <p:nvPr/>
        </p:nvSpPr>
        <p:spPr bwMode="auto">
          <a:xfrm rot="10800000">
            <a:off x="2153106" y="799910"/>
            <a:ext cx="457200" cy="3124200"/>
          </a:xfrm>
          <a:prstGeom prst="rightBrace">
            <a:avLst>
              <a:gd name="adj1" fmla="val 56944"/>
              <a:gd name="adj2" fmla="val 50000"/>
            </a:avLst>
          </a:prstGeom>
          <a:noFill/>
          <a:ln w="38100">
            <a:solidFill>
              <a:srgbClr val="003964"/>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rot="10800000" wrap="none" anchor="ctr"/>
          <a:lstStyle/>
          <a:p>
            <a:pPr eaLnBrk="0" hangingPunct="0"/>
            <a:endParaRPr lang="en-US" sz="1800" u="none" dirty="0">
              <a:solidFill>
                <a:srgbClr val="003964"/>
              </a:solidFill>
            </a:endParaRPr>
          </a:p>
        </p:txBody>
      </p:sp>
      <p:sp>
        <p:nvSpPr>
          <p:cNvPr id="1970190" name="Text Box 14"/>
          <p:cNvSpPr txBox="1">
            <a:spLocks noChangeArrowheads="1"/>
          </p:cNvSpPr>
          <p:nvPr/>
        </p:nvSpPr>
        <p:spPr bwMode="auto">
          <a:xfrm rot="16200000">
            <a:off x="676696" y="2013446"/>
            <a:ext cx="2219390" cy="646331"/>
          </a:xfrm>
          <a:prstGeom prst="rect">
            <a:avLst/>
          </a:prstGeom>
          <a:noFill/>
          <a:ln w="38100">
            <a:noFill/>
            <a:miter lim="800000"/>
            <a:headEnd/>
            <a:tailEnd/>
          </a:ln>
          <a:effectLst/>
        </p:spPr>
        <p:txBody>
          <a:bodyPr wrap="non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r>
              <a:rPr lang="en-US" sz="1800" b="1" u="none" dirty="0">
                <a:solidFill>
                  <a:srgbClr val="003964"/>
                </a:solidFill>
                <a:effectLst>
                  <a:outerShdw blurRad="38100" dist="38100" dir="2700000" algn="tl">
                    <a:srgbClr val="DDDDDD"/>
                  </a:outerShdw>
                </a:effectLst>
                <a:cs typeface="Geneva" charset="0"/>
              </a:rPr>
              <a:t>POPULATION </a:t>
            </a:r>
          </a:p>
          <a:p>
            <a:pPr algn="ctr"/>
            <a:r>
              <a:rPr lang="en-US" sz="1800" b="1" u="none" dirty="0">
                <a:solidFill>
                  <a:srgbClr val="003964"/>
                </a:solidFill>
                <a:effectLst>
                  <a:outerShdw blurRad="38100" dist="38100" dir="2700000" algn="tl">
                    <a:srgbClr val="DDDDDD"/>
                  </a:outerShdw>
                </a:effectLst>
                <a:cs typeface="Geneva" charset="0"/>
              </a:rPr>
              <a:t>ACCOUNTABILITY</a:t>
            </a:r>
          </a:p>
        </p:txBody>
      </p:sp>
      <p:sp>
        <p:nvSpPr>
          <p:cNvPr id="1970191" name="Text Box 15"/>
          <p:cNvSpPr txBox="1">
            <a:spLocks noChangeArrowheads="1"/>
          </p:cNvSpPr>
          <p:nvPr/>
        </p:nvSpPr>
        <p:spPr bwMode="auto">
          <a:xfrm rot="16200000">
            <a:off x="676696" y="4570909"/>
            <a:ext cx="2219390" cy="646331"/>
          </a:xfrm>
          <a:prstGeom prst="rect">
            <a:avLst/>
          </a:prstGeom>
          <a:noFill/>
          <a:ln w="38100">
            <a:noFill/>
            <a:miter lim="800000"/>
            <a:headEnd/>
            <a:tailEnd/>
          </a:ln>
          <a:effectLst/>
        </p:spPr>
        <p:txBody>
          <a:bodyPr wrap="non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r>
              <a:rPr lang="en-US" sz="1800" b="1" u="none" dirty="0">
                <a:solidFill>
                  <a:srgbClr val="003964"/>
                </a:solidFill>
                <a:effectLst>
                  <a:outerShdw blurRad="38100" dist="38100" dir="2700000" algn="tl">
                    <a:srgbClr val="DDDDDD"/>
                  </a:outerShdw>
                </a:effectLst>
                <a:cs typeface="Geneva" charset="0"/>
              </a:rPr>
              <a:t>PERFORMANCE </a:t>
            </a:r>
          </a:p>
          <a:p>
            <a:pPr algn="ctr"/>
            <a:r>
              <a:rPr lang="en-US" sz="1800" b="1" u="none" dirty="0">
                <a:solidFill>
                  <a:srgbClr val="003964"/>
                </a:solidFill>
                <a:effectLst>
                  <a:outerShdw blurRad="38100" dist="38100" dir="2700000" algn="tl">
                    <a:srgbClr val="DDDDDD"/>
                  </a:outerShdw>
                </a:effectLst>
                <a:cs typeface="Geneva" charset="0"/>
              </a:rPr>
              <a:t>ACCOUNTABILITY</a:t>
            </a:r>
          </a:p>
        </p:txBody>
      </p:sp>
      <p:sp>
        <p:nvSpPr>
          <p:cNvPr id="1970192" name="AutoShape 16"/>
          <p:cNvSpPr>
            <a:spLocks/>
          </p:cNvSpPr>
          <p:nvPr/>
        </p:nvSpPr>
        <p:spPr bwMode="auto">
          <a:xfrm rot="10800000">
            <a:off x="2162628" y="3924110"/>
            <a:ext cx="457200" cy="1993900"/>
          </a:xfrm>
          <a:prstGeom prst="rightBrace">
            <a:avLst>
              <a:gd name="adj1" fmla="val 36343"/>
              <a:gd name="adj2" fmla="val 50000"/>
            </a:avLst>
          </a:prstGeom>
          <a:noFill/>
          <a:ln w="38100">
            <a:solidFill>
              <a:srgbClr val="003964"/>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rot="10800000" wrap="none" anchor="ctr"/>
          <a:lstStyle/>
          <a:p>
            <a:pPr eaLnBrk="0" hangingPunct="0"/>
            <a:endParaRPr lang="en-US" sz="1800" u="none" dirty="0">
              <a:solidFill>
                <a:srgbClr val="003964"/>
              </a:solidFill>
            </a:endParaRPr>
          </a:p>
        </p:txBody>
      </p:sp>
      <p:sp>
        <p:nvSpPr>
          <p:cNvPr id="26" name="Text Box 6"/>
          <p:cNvSpPr txBox="1">
            <a:spLocks noChangeArrowheads="1"/>
          </p:cNvSpPr>
          <p:nvPr/>
        </p:nvSpPr>
        <p:spPr bwMode="auto">
          <a:xfrm>
            <a:off x="2867472" y="3183548"/>
            <a:ext cx="9324527" cy="64633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r>
              <a:rPr lang="en-US" sz="1800" b="1" i="1" u="none" dirty="0">
                <a:solidFill>
                  <a:srgbClr val="C00000"/>
                </a:solidFill>
              </a:rPr>
              <a:t># of women in Australia who survive triple-negative breast cancer (TNBC)</a:t>
            </a:r>
          </a:p>
          <a:p>
            <a:r>
              <a:rPr lang="en-US" sz="1800" b="1" i="1" u="none" dirty="0">
                <a:solidFill>
                  <a:srgbClr val="C00000"/>
                </a:solidFill>
              </a:rPr>
              <a:t>% of women in Germany diagnosed with TNBC who survive 2 years past diagnosis</a:t>
            </a:r>
          </a:p>
        </p:txBody>
      </p:sp>
      <p:sp>
        <p:nvSpPr>
          <p:cNvPr id="22" name="TextBox 21">
            <a:extLst>
              <a:ext uri="{FF2B5EF4-FFF2-40B4-BE49-F238E27FC236}">
                <a16:creationId xmlns:a16="http://schemas.microsoft.com/office/drawing/2014/main" id="{F9071212-630E-4727-B2EE-3BE64B564274}"/>
              </a:ext>
            </a:extLst>
          </p:cNvPr>
          <p:cNvSpPr txBox="1"/>
          <p:nvPr/>
        </p:nvSpPr>
        <p:spPr>
          <a:xfrm>
            <a:off x="1463225" y="139019"/>
            <a:ext cx="9078963" cy="584775"/>
          </a:xfrm>
          <a:prstGeom prst="rect">
            <a:avLst/>
          </a:prstGeom>
          <a:noFill/>
        </p:spPr>
        <p:txBody>
          <a:bodyPr wrap="square" rtlCol="0">
            <a:spAutoFit/>
          </a:bodyPr>
          <a:lstStyle/>
          <a:p>
            <a:pPr algn="ctr"/>
            <a:r>
              <a:rPr lang="en-US" sz="3200" b="1" u="none" dirty="0"/>
              <a:t>Population vs. Performance Accountability</a:t>
            </a:r>
          </a:p>
        </p:txBody>
      </p:sp>
      <p:sp>
        <p:nvSpPr>
          <p:cNvPr id="2" name="Text Box 10">
            <a:extLst>
              <a:ext uri="{FF2B5EF4-FFF2-40B4-BE49-F238E27FC236}">
                <a16:creationId xmlns:a16="http://schemas.microsoft.com/office/drawing/2014/main" id="{322C5FFF-2E39-A817-210C-E13FC52CB768}"/>
              </a:ext>
            </a:extLst>
          </p:cNvPr>
          <p:cNvSpPr txBox="1">
            <a:spLocks noChangeArrowheads="1"/>
          </p:cNvSpPr>
          <p:nvPr/>
        </p:nvSpPr>
        <p:spPr bwMode="auto">
          <a:xfrm>
            <a:off x="2867471" y="4593689"/>
            <a:ext cx="7288227" cy="36933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r>
              <a:rPr lang="en-US" sz="1800" u="none" dirty="0">
                <a:solidFill>
                  <a:srgbClr val="003964"/>
                </a:solidFill>
              </a:rPr>
              <a:t>A measure of how a program, agency, or service system is working.</a:t>
            </a:r>
          </a:p>
        </p:txBody>
      </p:sp>
      <p:sp>
        <p:nvSpPr>
          <p:cNvPr id="3" name="Text Box 6">
            <a:extLst>
              <a:ext uri="{FF2B5EF4-FFF2-40B4-BE49-F238E27FC236}">
                <a16:creationId xmlns:a16="http://schemas.microsoft.com/office/drawing/2014/main" id="{27FC7A5F-A757-59E8-4161-4B7418638F3D}"/>
              </a:ext>
            </a:extLst>
          </p:cNvPr>
          <p:cNvSpPr txBox="1">
            <a:spLocks noChangeArrowheads="1"/>
          </p:cNvSpPr>
          <p:nvPr/>
        </p:nvSpPr>
        <p:spPr bwMode="auto">
          <a:xfrm>
            <a:off x="2867473" y="4905932"/>
            <a:ext cx="9324527" cy="92333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r>
              <a:rPr lang="en-US" sz="1800" b="1" i="1" u="none" dirty="0">
                <a:solidFill>
                  <a:srgbClr val="C00000"/>
                </a:solidFill>
              </a:rPr>
              <a:t># of participants/people educated through the </a:t>
            </a:r>
            <a:r>
              <a:rPr lang="en-US" sz="1800" b="1" i="1" u="none" dirty="0" err="1">
                <a:solidFill>
                  <a:srgbClr val="C00000"/>
                </a:solidFill>
              </a:rPr>
              <a:t>programme</a:t>
            </a:r>
            <a:endParaRPr lang="en-US" sz="1800" b="1" i="1" u="none" dirty="0">
              <a:solidFill>
                <a:srgbClr val="C00000"/>
              </a:solidFill>
            </a:endParaRPr>
          </a:p>
          <a:p>
            <a:r>
              <a:rPr lang="en-US" sz="1800" b="1" i="1" u="none" dirty="0">
                <a:solidFill>
                  <a:srgbClr val="C00000"/>
                </a:solidFill>
              </a:rPr>
              <a:t>% of people reached that are a part of the priority population</a:t>
            </a:r>
          </a:p>
          <a:p>
            <a:r>
              <a:rPr lang="en-US" sz="1800" b="1" i="1" u="none" dirty="0">
                <a:solidFill>
                  <a:srgbClr val="C00000"/>
                </a:solidFill>
              </a:rPr>
              <a:t>#/% of participants who get screened</a:t>
            </a:r>
          </a:p>
        </p:txBody>
      </p:sp>
    </p:spTree>
    <p:custDataLst>
      <p:tags r:id="rId1"/>
    </p:custDataLst>
    <p:extLst>
      <p:ext uri="{BB962C8B-B14F-4D97-AF65-F5344CB8AC3E}">
        <p14:creationId xmlns:p14="http://schemas.microsoft.com/office/powerpoint/2010/main" val="2951025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01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701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701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7018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701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701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0179" grpId="0"/>
      <p:bldP spid="1970180" grpId="0"/>
      <p:bldP spid="1970181" grpId="0"/>
      <p:bldP spid="1970182" grpId="0"/>
      <p:bldP spid="1970185" grpId="0"/>
      <p:bldP spid="1970186" grpId="0"/>
      <p:bldP spid="26" grpId="0"/>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3" name="Line 3"/>
          <p:cNvSpPr>
            <a:spLocks noChangeShapeType="1"/>
          </p:cNvSpPr>
          <p:nvPr/>
        </p:nvSpPr>
        <p:spPr bwMode="auto">
          <a:xfrm>
            <a:off x="3681414" y="3992563"/>
            <a:ext cx="5538787" cy="0"/>
          </a:xfrm>
          <a:prstGeom prst="line">
            <a:avLst/>
          </a:prstGeom>
          <a:noFill/>
          <a:ln w="38100">
            <a:solidFill>
              <a:srgbClr val="003964"/>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114694" name="Rectangle 4"/>
          <p:cNvSpPr>
            <a:spLocks noChangeArrowheads="1"/>
          </p:cNvSpPr>
          <p:nvPr/>
        </p:nvSpPr>
        <p:spPr bwMode="auto">
          <a:xfrm>
            <a:off x="3689350" y="1852613"/>
            <a:ext cx="5538788" cy="4303712"/>
          </a:xfrm>
          <a:prstGeom prst="rect">
            <a:avLst/>
          </a:prstGeom>
          <a:noFill/>
          <a:ln w="38100">
            <a:solidFill>
              <a:srgbClr val="003964"/>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wrap="none" anchor="ctr"/>
          <a:lstStyle/>
          <a:p>
            <a:pPr eaLnBrk="0" hangingPunct="0"/>
            <a:endParaRPr lang="en-US" dirty="0">
              <a:solidFill>
                <a:srgbClr val="003964"/>
              </a:solidFill>
            </a:endParaRPr>
          </a:p>
        </p:txBody>
      </p:sp>
      <p:sp>
        <p:nvSpPr>
          <p:cNvPr id="114695" name="Line 5"/>
          <p:cNvSpPr>
            <a:spLocks noChangeShapeType="1"/>
          </p:cNvSpPr>
          <p:nvPr/>
        </p:nvSpPr>
        <p:spPr bwMode="auto">
          <a:xfrm>
            <a:off x="6433065" y="1852614"/>
            <a:ext cx="20123" cy="2147887"/>
          </a:xfrm>
          <a:prstGeom prst="line">
            <a:avLst/>
          </a:prstGeom>
          <a:noFill/>
          <a:ln w="38100">
            <a:solidFill>
              <a:srgbClr val="003964"/>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114696" name="Text Box 6"/>
          <p:cNvSpPr txBox="1">
            <a:spLocks noChangeArrowheads="1"/>
          </p:cNvSpPr>
          <p:nvPr/>
        </p:nvSpPr>
        <p:spPr bwMode="auto">
          <a:xfrm>
            <a:off x="4132263" y="1929685"/>
            <a:ext cx="1846262" cy="1200329"/>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FF0000"/>
                </a:solidFill>
              </a:rPr>
              <a:t>(1) </a:t>
            </a:r>
            <a:r>
              <a:rPr lang="en-US" b="1" u="none" dirty="0">
                <a:solidFill>
                  <a:srgbClr val="003964"/>
                </a:solidFill>
              </a:rPr>
              <a:t>How much did we do?</a:t>
            </a:r>
          </a:p>
        </p:txBody>
      </p:sp>
      <p:sp>
        <p:nvSpPr>
          <p:cNvPr id="114698" name="Text Box 8"/>
          <p:cNvSpPr txBox="1">
            <a:spLocks noChangeArrowheads="1"/>
          </p:cNvSpPr>
          <p:nvPr/>
        </p:nvSpPr>
        <p:spPr bwMode="auto">
          <a:xfrm>
            <a:off x="6653766" y="1971361"/>
            <a:ext cx="2276596"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FF0000"/>
                </a:solidFill>
              </a:rPr>
              <a:t>(2) </a:t>
            </a:r>
            <a:r>
              <a:rPr lang="en-US" b="1" u="none" dirty="0">
                <a:solidFill>
                  <a:srgbClr val="003964"/>
                </a:solidFill>
              </a:rPr>
              <a:t>How well</a:t>
            </a:r>
            <a:br>
              <a:rPr lang="en-US" b="1" u="none" dirty="0">
                <a:solidFill>
                  <a:srgbClr val="003964"/>
                </a:solidFill>
              </a:rPr>
            </a:br>
            <a:r>
              <a:rPr lang="en-US" b="1" u="none" dirty="0">
                <a:solidFill>
                  <a:srgbClr val="003964"/>
                </a:solidFill>
              </a:rPr>
              <a:t>did we do it?</a:t>
            </a:r>
          </a:p>
        </p:txBody>
      </p:sp>
      <p:sp>
        <p:nvSpPr>
          <p:cNvPr id="114699" name="Text Box 9"/>
          <p:cNvSpPr txBox="1">
            <a:spLocks noChangeArrowheads="1"/>
          </p:cNvSpPr>
          <p:nvPr/>
        </p:nvSpPr>
        <p:spPr bwMode="auto">
          <a:xfrm>
            <a:off x="5140355" y="3990109"/>
            <a:ext cx="2667000"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003964"/>
                </a:solidFill>
              </a:rPr>
              <a:t>Is anyone</a:t>
            </a:r>
            <a:br>
              <a:rPr lang="en-US" b="1" u="none" dirty="0">
                <a:solidFill>
                  <a:srgbClr val="003964"/>
                </a:solidFill>
              </a:rPr>
            </a:br>
            <a:r>
              <a:rPr lang="en-US" b="1" u="none" dirty="0">
                <a:solidFill>
                  <a:srgbClr val="003964"/>
                </a:solidFill>
              </a:rPr>
              <a:t>better off?</a:t>
            </a:r>
          </a:p>
        </p:txBody>
      </p:sp>
      <p:sp>
        <p:nvSpPr>
          <p:cNvPr id="114700" name="Text Box 10"/>
          <p:cNvSpPr txBox="1">
            <a:spLocks noChangeArrowheads="1"/>
          </p:cNvSpPr>
          <p:nvPr/>
        </p:nvSpPr>
        <p:spPr bwMode="auto">
          <a:xfrm>
            <a:off x="4051300" y="1390650"/>
            <a:ext cx="2008188" cy="4572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003964"/>
                </a:solidFill>
              </a:rPr>
              <a:t>Quantity</a:t>
            </a:r>
          </a:p>
        </p:txBody>
      </p:sp>
      <p:sp>
        <p:nvSpPr>
          <p:cNvPr id="114701" name="Text Box 11"/>
          <p:cNvSpPr txBox="1">
            <a:spLocks noChangeArrowheads="1"/>
          </p:cNvSpPr>
          <p:nvPr/>
        </p:nvSpPr>
        <p:spPr bwMode="auto">
          <a:xfrm>
            <a:off x="6805614" y="1385888"/>
            <a:ext cx="2008187" cy="4572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003964"/>
                </a:solidFill>
              </a:rPr>
              <a:t>Quality</a:t>
            </a:r>
          </a:p>
        </p:txBody>
      </p:sp>
      <p:sp>
        <p:nvSpPr>
          <p:cNvPr id="114702" name="Text Box 12"/>
          <p:cNvSpPr txBox="1">
            <a:spLocks noChangeArrowheads="1"/>
          </p:cNvSpPr>
          <p:nvPr/>
        </p:nvSpPr>
        <p:spPr bwMode="auto">
          <a:xfrm rot="-5400000">
            <a:off x="1027906" y="3559969"/>
            <a:ext cx="4802188" cy="4572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b="1" u="none" dirty="0">
                <a:solidFill>
                  <a:srgbClr val="003964"/>
                </a:solidFill>
              </a:rPr>
              <a:t>       Effect                Effort</a:t>
            </a:r>
          </a:p>
        </p:txBody>
      </p:sp>
      <p:sp>
        <p:nvSpPr>
          <p:cNvPr id="114703" name="Line 13"/>
          <p:cNvSpPr>
            <a:spLocks noChangeShapeType="1"/>
          </p:cNvSpPr>
          <p:nvPr/>
        </p:nvSpPr>
        <p:spPr bwMode="auto">
          <a:xfrm>
            <a:off x="6426202" y="4854864"/>
            <a:ext cx="26986" cy="1306225"/>
          </a:xfrm>
          <a:prstGeom prst="line">
            <a:avLst/>
          </a:prstGeom>
          <a:noFill/>
          <a:ln w="38100">
            <a:solidFill>
              <a:srgbClr val="003964"/>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26" name="Text Box 6"/>
          <p:cNvSpPr txBox="1">
            <a:spLocks noChangeArrowheads="1"/>
          </p:cNvSpPr>
          <p:nvPr/>
        </p:nvSpPr>
        <p:spPr bwMode="auto">
          <a:xfrm>
            <a:off x="4172753" y="4330663"/>
            <a:ext cx="1264588"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FF0000"/>
                </a:solidFill>
              </a:rPr>
              <a:t>(3)</a:t>
            </a:r>
          </a:p>
        </p:txBody>
      </p:sp>
      <p:sp>
        <p:nvSpPr>
          <p:cNvPr id="27" name="Text Box 6"/>
          <p:cNvSpPr txBox="1">
            <a:spLocks noChangeArrowheads="1"/>
          </p:cNvSpPr>
          <p:nvPr/>
        </p:nvSpPr>
        <p:spPr bwMode="auto">
          <a:xfrm>
            <a:off x="7431796" y="4345774"/>
            <a:ext cx="1264588"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FF0000"/>
                </a:solidFill>
              </a:rPr>
              <a:t>(4)</a:t>
            </a:r>
          </a:p>
        </p:txBody>
      </p:sp>
      <p:sp>
        <p:nvSpPr>
          <p:cNvPr id="2" name="TextBox 1"/>
          <p:cNvSpPr txBox="1"/>
          <p:nvPr/>
        </p:nvSpPr>
        <p:spPr>
          <a:xfrm>
            <a:off x="4019194" y="3111191"/>
            <a:ext cx="2084029" cy="830997"/>
          </a:xfrm>
          <a:prstGeom prst="rect">
            <a:avLst/>
          </a:prstGeom>
          <a:noFill/>
        </p:spPr>
        <p:txBody>
          <a:bodyPr wrap="square" rtlCol="0">
            <a:spAutoFit/>
          </a:bodyPr>
          <a:lstStyle/>
          <a:p>
            <a:r>
              <a:rPr lang="en-US" sz="1600" dirty="0">
                <a:solidFill>
                  <a:srgbClr val="0099CC"/>
                </a:solidFill>
              </a:rPr>
              <a:t># customers served</a:t>
            </a:r>
          </a:p>
          <a:p>
            <a:r>
              <a:rPr lang="en-US" sz="1600" dirty="0">
                <a:solidFill>
                  <a:srgbClr val="0099CC"/>
                </a:solidFill>
              </a:rPr>
              <a:t># activities</a:t>
            </a:r>
          </a:p>
          <a:p>
            <a:r>
              <a:rPr lang="en-US" sz="1600" dirty="0">
                <a:solidFill>
                  <a:srgbClr val="0099CC"/>
                </a:solidFill>
              </a:rPr>
              <a:t># policies introduced</a:t>
            </a:r>
          </a:p>
        </p:txBody>
      </p:sp>
      <p:sp>
        <p:nvSpPr>
          <p:cNvPr id="28" name="TextBox 27"/>
          <p:cNvSpPr txBox="1"/>
          <p:nvPr/>
        </p:nvSpPr>
        <p:spPr>
          <a:xfrm>
            <a:off x="6626783" y="3125517"/>
            <a:ext cx="2421408" cy="830997"/>
          </a:xfrm>
          <a:prstGeom prst="rect">
            <a:avLst/>
          </a:prstGeom>
          <a:noFill/>
        </p:spPr>
        <p:txBody>
          <a:bodyPr wrap="square" rtlCol="0">
            <a:spAutoFit/>
          </a:bodyPr>
          <a:lstStyle/>
          <a:p>
            <a:r>
              <a:rPr lang="en-US" sz="1600" dirty="0">
                <a:solidFill>
                  <a:srgbClr val="0099CC"/>
                </a:solidFill>
              </a:rPr>
              <a:t>% customers satisfied</a:t>
            </a:r>
          </a:p>
          <a:p>
            <a:r>
              <a:rPr lang="en-US" sz="1600" dirty="0">
                <a:solidFill>
                  <a:srgbClr val="0099CC"/>
                </a:solidFill>
              </a:rPr>
              <a:t>% staff turnover</a:t>
            </a:r>
          </a:p>
          <a:p>
            <a:r>
              <a:rPr lang="en-US" sz="1600" dirty="0">
                <a:solidFill>
                  <a:srgbClr val="0099CC"/>
                </a:solidFill>
              </a:rPr>
              <a:t>% attendance</a:t>
            </a:r>
          </a:p>
        </p:txBody>
      </p:sp>
      <p:sp>
        <p:nvSpPr>
          <p:cNvPr id="29" name="TextBox 28"/>
          <p:cNvSpPr txBox="1"/>
          <p:nvPr/>
        </p:nvSpPr>
        <p:spPr>
          <a:xfrm>
            <a:off x="3718335" y="4920966"/>
            <a:ext cx="2864381" cy="1323439"/>
          </a:xfrm>
          <a:prstGeom prst="rect">
            <a:avLst/>
          </a:prstGeom>
          <a:noFill/>
        </p:spPr>
        <p:txBody>
          <a:bodyPr wrap="square" rtlCol="0">
            <a:spAutoFit/>
          </a:bodyPr>
          <a:lstStyle/>
          <a:p>
            <a:r>
              <a:rPr lang="en-US" sz="1600" dirty="0">
                <a:solidFill>
                  <a:srgbClr val="0099CC"/>
                </a:solidFill>
              </a:rPr>
              <a:t># changed behavior</a:t>
            </a:r>
          </a:p>
          <a:p>
            <a:r>
              <a:rPr lang="en-US" sz="1600" dirty="0">
                <a:solidFill>
                  <a:srgbClr val="0099CC"/>
                </a:solidFill>
              </a:rPr>
              <a:t># changed attitudes</a:t>
            </a:r>
          </a:p>
          <a:p>
            <a:r>
              <a:rPr lang="en-US" sz="1600" dirty="0">
                <a:solidFill>
                  <a:srgbClr val="0099CC"/>
                </a:solidFill>
              </a:rPr>
              <a:t># increased skills/knowledge</a:t>
            </a:r>
          </a:p>
          <a:p>
            <a:r>
              <a:rPr lang="en-US" sz="1600" dirty="0">
                <a:solidFill>
                  <a:srgbClr val="0099CC"/>
                </a:solidFill>
              </a:rPr>
              <a:t># changed circumstances</a:t>
            </a:r>
          </a:p>
          <a:p>
            <a:endParaRPr lang="en-US" sz="1600" dirty="0">
              <a:solidFill>
                <a:srgbClr val="0099CC"/>
              </a:solidFill>
            </a:endParaRPr>
          </a:p>
        </p:txBody>
      </p:sp>
      <p:sp>
        <p:nvSpPr>
          <p:cNvPr id="31" name="TextBox 30"/>
          <p:cNvSpPr txBox="1"/>
          <p:nvPr/>
        </p:nvSpPr>
        <p:spPr>
          <a:xfrm>
            <a:off x="6474504" y="4949315"/>
            <a:ext cx="3179172" cy="1323439"/>
          </a:xfrm>
          <a:prstGeom prst="rect">
            <a:avLst/>
          </a:prstGeom>
          <a:noFill/>
        </p:spPr>
        <p:txBody>
          <a:bodyPr wrap="square" rtlCol="0">
            <a:spAutoFit/>
          </a:bodyPr>
          <a:lstStyle/>
          <a:p>
            <a:r>
              <a:rPr lang="en-US" sz="1600" dirty="0">
                <a:solidFill>
                  <a:srgbClr val="0099CC"/>
                </a:solidFill>
              </a:rPr>
              <a:t>% changed behavior</a:t>
            </a:r>
          </a:p>
          <a:p>
            <a:r>
              <a:rPr lang="en-US" sz="1600" dirty="0">
                <a:solidFill>
                  <a:srgbClr val="0099CC"/>
                </a:solidFill>
              </a:rPr>
              <a:t>% changed attitudes</a:t>
            </a:r>
          </a:p>
          <a:p>
            <a:r>
              <a:rPr lang="en-US" sz="1600" dirty="0">
                <a:solidFill>
                  <a:srgbClr val="0099CC"/>
                </a:solidFill>
              </a:rPr>
              <a:t>% increased skills/knowledge</a:t>
            </a:r>
          </a:p>
          <a:p>
            <a:r>
              <a:rPr lang="en-US" sz="1600" dirty="0">
                <a:solidFill>
                  <a:srgbClr val="0099CC"/>
                </a:solidFill>
              </a:rPr>
              <a:t>% changed circumstances</a:t>
            </a:r>
          </a:p>
          <a:p>
            <a:endParaRPr lang="en-US" sz="1600" dirty="0">
              <a:solidFill>
                <a:srgbClr val="0099CC"/>
              </a:solidFill>
            </a:endParaRPr>
          </a:p>
        </p:txBody>
      </p:sp>
      <p:sp>
        <p:nvSpPr>
          <p:cNvPr id="19" name="TextBox 18">
            <a:extLst>
              <a:ext uri="{FF2B5EF4-FFF2-40B4-BE49-F238E27FC236}">
                <a16:creationId xmlns:a16="http://schemas.microsoft.com/office/drawing/2014/main" id="{F40A6814-8FA6-44E5-A801-D2348712C0C7}"/>
              </a:ext>
            </a:extLst>
          </p:cNvPr>
          <p:cNvSpPr txBox="1"/>
          <p:nvPr/>
        </p:nvSpPr>
        <p:spPr>
          <a:xfrm>
            <a:off x="1713189" y="158304"/>
            <a:ext cx="9078963" cy="584775"/>
          </a:xfrm>
          <a:prstGeom prst="rect">
            <a:avLst/>
          </a:prstGeom>
          <a:noFill/>
        </p:spPr>
        <p:txBody>
          <a:bodyPr wrap="square" rtlCol="0">
            <a:spAutoFit/>
          </a:bodyPr>
          <a:lstStyle/>
          <a:p>
            <a:pPr algn="ctr"/>
            <a:r>
              <a:rPr lang="en-US" sz="3200" b="1" dirty="0"/>
              <a:t>Three Kinds of Program Performance Measures</a:t>
            </a:r>
          </a:p>
        </p:txBody>
      </p:sp>
    </p:spTree>
    <p:custDataLst>
      <p:tags r:id="rId1"/>
    </p:custDataLst>
    <p:extLst>
      <p:ext uri="{BB962C8B-B14F-4D97-AF65-F5344CB8AC3E}">
        <p14:creationId xmlns:p14="http://schemas.microsoft.com/office/powerpoint/2010/main" val="42831077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Line 3"/>
          <p:cNvSpPr>
            <a:spLocks noChangeShapeType="1"/>
          </p:cNvSpPr>
          <p:nvPr/>
        </p:nvSpPr>
        <p:spPr bwMode="auto">
          <a:xfrm>
            <a:off x="3389314" y="3979863"/>
            <a:ext cx="5538787" cy="0"/>
          </a:xfrm>
          <a:prstGeom prst="line">
            <a:avLst/>
          </a:prstGeom>
          <a:noFill/>
          <a:ln w="38100">
            <a:solidFill>
              <a:srgbClr val="0B4473"/>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116741" name="Rectangle 4"/>
          <p:cNvSpPr>
            <a:spLocks noChangeArrowheads="1"/>
          </p:cNvSpPr>
          <p:nvPr/>
        </p:nvSpPr>
        <p:spPr bwMode="auto">
          <a:xfrm>
            <a:off x="3371850" y="1827213"/>
            <a:ext cx="5538788" cy="4176712"/>
          </a:xfrm>
          <a:prstGeom prst="rect">
            <a:avLst/>
          </a:prstGeom>
          <a:noFill/>
          <a:ln w="38100">
            <a:solidFill>
              <a:srgbClr val="0B4473"/>
            </a:solidFill>
            <a:miter lim="800000"/>
            <a:headEnd/>
            <a:tailEnd/>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wrap="none" anchor="ctr"/>
          <a:lstStyle/>
          <a:p>
            <a:pPr eaLnBrk="0" hangingPunct="0"/>
            <a:endParaRPr lang="en-US" dirty="0">
              <a:solidFill>
                <a:srgbClr val="0B4473"/>
              </a:solidFill>
            </a:endParaRPr>
          </a:p>
        </p:txBody>
      </p:sp>
      <p:sp>
        <p:nvSpPr>
          <p:cNvPr id="116742" name="Line 5"/>
          <p:cNvSpPr>
            <a:spLocks noChangeShapeType="1"/>
          </p:cNvSpPr>
          <p:nvPr/>
        </p:nvSpPr>
        <p:spPr bwMode="auto">
          <a:xfrm flipH="1">
            <a:off x="6148389" y="1827213"/>
            <a:ext cx="1587" cy="2151062"/>
          </a:xfrm>
          <a:prstGeom prst="line">
            <a:avLst/>
          </a:prstGeom>
          <a:noFill/>
          <a:ln w="38100">
            <a:solidFill>
              <a:srgbClr val="0B4473"/>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116743" name="Text Box 6"/>
          <p:cNvSpPr txBox="1">
            <a:spLocks noChangeArrowheads="1"/>
          </p:cNvSpPr>
          <p:nvPr/>
        </p:nvSpPr>
        <p:spPr bwMode="auto">
          <a:xfrm>
            <a:off x="3433763" y="1844675"/>
            <a:ext cx="2659062"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1600" b="1" u="none" dirty="0">
                <a:solidFill>
                  <a:srgbClr val="0B4473"/>
                </a:solidFill>
              </a:rPr>
              <a:t>How much did we do?</a:t>
            </a:r>
          </a:p>
        </p:txBody>
      </p:sp>
      <p:sp>
        <p:nvSpPr>
          <p:cNvPr id="116745" name="Text Box 8"/>
          <p:cNvSpPr txBox="1">
            <a:spLocks noChangeArrowheads="1"/>
          </p:cNvSpPr>
          <p:nvPr/>
        </p:nvSpPr>
        <p:spPr bwMode="auto">
          <a:xfrm>
            <a:off x="6140450" y="1841500"/>
            <a:ext cx="2755900"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1600" b="1" u="none" dirty="0">
                <a:solidFill>
                  <a:srgbClr val="0B4473"/>
                </a:solidFill>
              </a:rPr>
              <a:t>How well did we do it?</a:t>
            </a:r>
          </a:p>
        </p:txBody>
      </p:sp>
      <p:sp>
        <p:nvSpPr>
          <p:cNvPr id="116746" name="Text Box 9"/>
          <p:cNvSpPr txBox="1">
            <a:spLocks noChangeArrowheads="1"/>
          </p:cNvSpPr>
          <p:nvPr/>
        </p:nvSpPr>
        <p:spPr bwMode="auto">
          <a:xfrm>
            <a:off x="4814888" y="3987422"/>
            <a:ext cx="2667000"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1600" b="1" u="none" dirty="0">
                <a:solidFill>
                  <a:srgbClr val="0B4473"/>
                </a:solidFill>
              </a:rPr>
              <a:t>Is anyone better off?</a:t>
            </a:r>
          </a:p>
        </p:txBody>
      </p:sp>
      <p:sp>
        <p:nvSpPr>
          <p:cNvPr id="116747" name="Line 10"/>
          <p:cNvSpPr>
            <a:spLocks noChangeShapeType="1"/>
          </p:cNvSpPr>
          <p:nvPr/>
        </p:nvSpPr>
        <p:spPr bwMode="auto">
          <a:xfrm flipH="1">
            <a:off x="6135689" y="4278313"/>
            <a:ext cx="1587" cy="1719262"/>
          </a:xfrm>
          <a:prstGeom prst="line">
            <a:avLst/>
          </a:prstGeom>
          <a:noFill/>
          <a:ln w="38100">
            <a:solidFill>
              <a:srgbClr val="0B4473"/>
            </a:solidFill>
            <a:round/>
            <a:headEnd/>
            <a:tailEnd/>
          </a:ln>
          <a:extLst>
            <a:ext uri="{909E8E84-426E-40dd-AFC4-6F175D3DCCD1}">
              <a14:hiddenFill xmlns:mc="http://schemas.openxmlformats.org/markup-compatibility/2006" xmlns:mv="urn:schemas-microsoft-com:mac:vml" xmlns:a14="http://schemas.microsoft.com/office/drawing/2010/main" xmlns="">
                <a:noFill/>
              </a14:hiddenFill>
            </a:ext>
          </a:extLst>
        </p:spPr>
        <p:txBody>
          <a:bodyPr wrap="none"/>
          <a:lstStyle/>
          <a:p>
            <a:endParaRPr lang="en-US" dirty="0"/>
          </a:p>
        </p:txBody>
      </p:sp>
      <p:sp>
        <p:nvSpPr>
          <p:cNvPr id="116749" name="Text Box 12"/>
          <p:cNvSpPr txBox="1">
            <a:spLocks noChangeArrowheads="1"/>
          </p:cNvSpPr>
          <p:nvPr/>
        </p:nvSpPr>
        <p:spPr bwMode="auto">
          <a:xfrm>
            <a:off x="3733800" y="1479550"/>
            <a:ext cx="2008188"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1600" b="1" u="none" dirty="0">
                <a:solidFill>
                  <a:srgbClr val="0B4473"/>
                </a:solidFill>
              </a:rPr>
              <a:t>Quantity</a:t>
            </a:r>
          </a:p>
        </p:txBody>
      </p:sp>
      <p:sp>
        <p:nvSpPr>
          <p:cNvPr id="116750" name="Text Box 13"/>
          <p:cNvSpPr txBox="1">
            <a:spLocks noChangeArrowheads="1"/>
          </p:cNvSpPr>
          <p:nvPr/>
        </p:nvSpPr>
        <p:spPr bwMode="auto">
          <a:xfrm>
            <a:off x="6488114" y="1474788"/>
            <a:ext cx="2008187"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1600" b="1" u="none" dirty="0">
                <a:solidFill>
                  <a:srgbClr val="0B4473"/>
                </a:solidFill>
              </a:rPr>
              <a:t>Quality</a:t>
            </a:r>
          </a:p>
        </p:txBody>
      </p:sp>
      <p:sp>
        <p:nvSpPr>
          <p:cNvPr id="116751" name="Text Box 14"/>
          <p:cNvSpPr txBox="1">
            <a:spLocks noChangeArrowheads="1"/>
          </p:cNvSpPr>
          <p:nvPr/>
        </p:nvSpPr>
        <p:spPr bwMode="auto">
          <a:xfrm rot="-5400000">
            <a:off x="1253331" y="3388519"/>
            <a:ext cx="3671888" cy="33655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spcBef>
                <a:spcPct val="50000"/>
              </a:spcBef>
            </a:pPr>
            <a:r>
              <a:rPr lang="en-US" sz="1600" b="1" u="none" dirty="0">
                <a:solidFill>
                  <a:srgbClr val="0B4473"/>
                </a:solidFill>
              </a:rPr>
              <a:t>Effect                              Effort</a:t>
            </a:r>
          </a:p>
        </p:txBody>
      </p:sp>
      <p:sp>
        <p:nvSpPr>
          <p:cNvPr id="2149394" name="Text Box 18"/>
          <p:cNvSpPr txBox="1">
            <a:spLocks noChangeArrowheads="1"/>
          </p:cNvSpPr>
          <p:nvPr/>
        </p:nvSpPr>
        <p:spPr bwMode="auto">
          <a:xfrm>
            <a:off x="3427414" y="2158376"/>
            <a:ext cx="2741612"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EFB62B"/>
                </a:solidFill>
              </a:rPr>
              <a:t>Least </a:t>
            </a:r>
            <a:r>
              <a:rPr lang="en-US" b="1" u="none" dirty="0">
                <a:solidFill>
                  <a:srgbClr val="0A3B64"/>
                </a:solidFill>
              </a:rPr>
              <a:t>important </a:t>
            </a:r>
          </a:p>
        </p:txBody>
      </p:sp>
      <p:sp>
        <p:nvSpPr>
          <p:cNvPr id="28" name="Text Box 18"/>
          <p:cNvSpPr txBox="1">
            <a:spLocks noChangeArrowheads="1"/>
          </p:cNvSpPr>
          <p:nvPr/>
        </p:nvSpPr>
        <p:spPr bwMode="auto">
          <a:xfrm>
            <a:off x="6169026" y="4204209"/>
            <a:ext cx="2741612"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EFB62B"/>
                </a:solidFill>
              </a:rPr>
              <a:t>Most </a:t>
            </a:r>
            <a:r>
              <a:rPr lang="en-US" b="1" u="none" dirty="0">
                <a:solidFill>
                  <a:srgbClr val="0A3B64"/>
                </a:solidFill>
              </a:rPr>
              <a:t>important </a:t>
            </a:r>
          </a:p>
        </p:txBody>
      </p:sp>
      <p:sp>
        <p:nvSpPr>
          <p:cNvPr id="29" name="Text Box 26"/>
          <p:cNvSpPr txBox="1">
            <a:spLocks noChangeArrowheads="1"/>
          </p:cNvSpPr>
          <p:nvPr/>
        </p:nvSpPr>
        <p:spPr bwMode="auto">
          <a:xfrm>
            <a:off x="5741988" y="5529027"/>
            <a:ext cx="3683000" cy="369332"/>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r>
              <a:rPr lang="en-US" sz="1800" b="1" u="none" dirty="0">
                <a:solidFill>
                  <a:srgbClr val="FF0000"/>
                </a:solidFill>
              </a:rPr>
              <a:t>PARTNERSHIPS</a:t>
            </a:r>
          </a:p>
        </p:txBody>
      </p:sp>
      <p:sp>
        <p:nvSpPr>
          <p:cNvPr id="25" name="Text Box 18"/>
          <p:cNvSpPr txBox="1">
            <a:spLocks noChangeArrowheads="1"/>
          </p:cNvSpPr>
          <p:nvPr/>
        </p:nvSpPr>
        <p:spPr bwMode="auto">
          <a:xfrm>
            <a:off x="3444082" y="3450215"/>
            <a:ext cx="2741612"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EFB62B"/>
                </a:solidFill>
              </a:rPr>
              <a:t>Most </a:t>
            </a:r>
            <a:r>
              <a:rPr lang="en-US" b="1" u="none" dirty="0">
                <a:solidFill>
                  <a:srgbClr val="0A3B64"/>
                </a:solidFill>
              </a:rPr>
              <a:t>control</a:t>
            </a:r>
          </a:p>
        </p:txBody>
      </p:sp>
      <p:sp>
        <p:nvSpPr>
          <p:cNvPr id="26" name="Text Box 18"/>
          <p:cNvSpPr txBox="1">
            <a:spLocks noChangeArrowheads="1"/>
          </p:cNvSpPr>
          <p:nvPr/>
        </p:nvSpPr>
        <p:spPr bwMode="auto">
          <a:xfrm>
            <a:off x="6178801" y="5161905"/>
            <a:ext cx="2741612" cy="4616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38100">
                <a:solidFill>
                  <a:srgbClr val="000000"/>
                </a:solidFill>
                <a:miter lim="800000"/>
                <a:headEnd/>
                <a:tailEnd/>
              </a14:hiddenLine>
            </a:ext>
          </a:extLst>
        </p:spPr>
        <p:txBody>
          <a:bodyPr>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b="1" u="none" dirty="0">
                <a:solidFill>
                  <a:srgbClr val="EFB62B"/>
                </a:solidFill>
              </a:rPr>
              <a:t>Least </a:t>
            </a:r>
            <a:r>
              <a:rPr lang="en-US" b="1" u="none" dirty="0">
                <a:solidFill>
                  <a:srgbClr val="0A3B64"/>
                </a:solidFill>
              </a:rPr>
              <a:t>control</a:t>
            </a:r>
          </a:p>
        </p:txBody>
      </p:sp>
      <p:sp>
        <p:nvSpPr>
          <p:cNvPr id="20" name="TextBox 19">
            <a:extLst>
              <a:ext uri="{FF2B5EF4-FFF2-40B4-BE49-F238E27FC236}">
                <a16:creationId xmlns:a16="http://schemas.microsoft.com/office/drawing/2014/main" id="{7DF5F60D-A371-4616-BD0D-39287D026489}"/>
              </a:ext>
            </a:extLst>
          </p:cNvPr>
          <p:cNvSpPr txBox="1"/>
          <p:nvPr/>
        </p:nvSpPr>
        <p:spPr>
          <a:xfrm>
            <a:off x="389857" y="336237"/>
            <a:ext cx="11405936" cy="646331"/>
          </a:xfrm>
          <a:prstGeom prst="rect">
            <a:avLst/>
          </a:prstGeom>
          <a:noFill/>
        </p:spPr>
        <p:txBody>
          <a:bodyPr wrap="square" rtlCol="0">
            <a:spAutoFit/>
          </a:bodyPr>
          <a:lstStyle/>
          <a:p>
            <a:pPr algn="ctr"/>
            <a:r>
              <a:rPr lang="en-US" sz="3600" b="1" dirty="0"/>
              <a:t>Not All Program Performance Measures Are Created Equal</a:t>
            </a:r>
          </a:p>
        </p:txBody>
      </p:sp>
      <p:sp>
        <p:nvSpPr>
          <p:cNvPr id="2" name="Text Box 18">
            <a:extLst>
              <a:ext uri="{FF2B5EF4-FFF2-40B4-BE49-F238E27FC236}">
                <a16:creationId xmlns:a16="http://schemas.microsoft.com/office/drawing/2014/main" id="{F362EB1A-21AE-F635-54A9-9FF5E6BCC5B5}"/>
              </a:ext>
            </a:extLst>
          </p:cNvPr>
          <p:cNvSpPr txBox="1">
            <a:spLocks noChangeArrowheads="1"/>
          </p:cNvSpPr>
          <p:nvPr/>
        </p:nvSpPr>
        <p:spPr bwMode="auto">
          <a:xfrm>
            <a:off x="3326030" y="2640831"/>
            <a:ext cx="2926640" cy="83099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2400" b="1" u="none" dirty="0">
                <a:solidFill>
                  <a:srgbClr val="EFB62B"/>
                </a:solidFill>
              </a:rPr>
              <a:t>Easiest </a:t>
            </a:r>
            <a:r>
              <a:rPr lang="en-US" sz="2400" b="1" u="none" dirty="0">
                <a:solidFill>
                  <a:srgbClr val="0A3B64"/>
                </a:solidFill>
              </a:rPr>
              <a:t>to measure</a:t>
            </a:r>
          </a:p>
        </p:txBody>
      </p:sp>
      <p:sp>
        <p:nvSpPr>
          <p:cNvPr id="3" name="Text Box 18">
            <a:extLst>
              <a:ext uri="{FF2B5EF4-FFF2-40B4-BE49-F238E27FC236}">
                <a16:creationId xmlns:a16="http://schemas.microsoft.com/office/drawing/2014/main" id="{33F435CE-F742-4582-4E1A-D2B714984B6F}"/>
              </a:ext>
            </a:extLst>
          </p:cNvPr>
          <p:cNvSpPr txBox="1">
            <a:spLocks noChangeArrowheads="1"/>
          </p:cNvSpPr>
          <p:nvPr/>
        </p:nvSpPr>
        <p:spPr bwMode="auto">
          <a:xfrm>
            <a:off x="6028887" y="4558125"/>
            <a:ext cx="2926640" cy="83099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square">
            <a:spAutoFit/>
          </a:bodyPr>
          <a:lstStyle>
            <a:lvl1pPr eaLnBrk="0" hangingPunct="0">
              <a:defRPr sz="2400" u="sng">
                <a:solidFill>
                  <a:schemeClr val="tx1"/>
                </a:solidFill>
                <a:latin typeface="Arial" charset="0"/>
                <a:ea typeface="ＭＳ Ｐゴシック" charset="0"/>
                <a:cs typeface="ＭＳ Ｐゴシック" charset="0"/>
              </a:defRPr>
            </a:lvl1pPr>
            <a:lvl2pPr marL="37931725" indent="-37474525" eaLnBrk="0" hangingPunct="0">
              <a:defRPr sz="2400" u="sng">
                <a:solidFill>
                  <a:schemeClr val="tx1"/>
                </a:solidFill>
                <a:latin typeface="Arial" charset="0"/>
                <a:ea typeface="ＭＳ Ｐゴシック" charset="0"/>
              </a:defRPr>
            </a:lvl2pPr>
            <a:lvl3pPr eaLnBrk="0" hangingPunct="0">
              <a:defRPr sz="2400" u="sng">
                <a:solidFill>
                  <a:schemeClr val="tx1"/>
                </a:solidFill>
                <a:latin typeface="Arial" charset="0"/>
                <a:ea typeface="ＭＳ Ｐゴシック" charset="0"/>
              </a:defRPr>
            </a:lvl3pPr>
            <a:lvl4pPr eaLnBrk="0" hangingPunct="0">
              <a:defRPr sz="2400" u="sng">
                <a:solidFill>
                  <a:schemeClr val="tx1"/>
                </a:solidFill>
                <a:latin typeface="Arial" charset="0"/>
                <a:ea typeface="ＭＳ Ｐゴシック" charset="0"/>
              </a:defRPr>
            </a:lvl4pPr>
            <a:lvl5pPr eaLnBrk="0" hangingPunct="0">
              <a:defRPr sz="2400" u="sng">
                <a:solidFill>
                  <a:schemeClr val="tx1"/>
                </a:solidFill>
                <a:latin typeface="Arial" charset="0"/>
                <a:ea typeface="ＭＳ Ｐゴシック" charset="0"/>
              </a:defRPr>
            </a:lvl5pPr>
            <a:lvl6pPr marL="457200" eaLnBrk="0" fontAlgn="base" hangingPunct="0">
              <a:spcBef>
                <a:spcPct val="0"/>
              </a:spcBef>
              <a:spcAft>
                <a:spcPct val="0"/>
              </a:spcAft>
              <a:defRPr sz="2400" u="sng">
                <a:solidFill>
                  <a:schemeClr val="tx1"/>
                </a:solidFill>
                <a:latin typeface="Arial" charset="0"/>
                <a:ea typeface="ＭＳ Ｐゴシック" charset="0"/>
              </a:defRPr>
            </a:lvl6pPr>
            <a:lvl7pPr marL="914400" eaLnBrk="0" fontAlgn="base" hangingPunct="0">
              <a:spcBef>
                <a:spcPct val="0"/>
              </a:spcBef>
              <a:spcAft>
                <a:spcPct val="0"/>
              </a:spcAft>
              <a:defRPr sz="2400" u="sng">
                <a:solidFill>
                  <a:schemeClr val="tx1"/>
                </a:solidFill>
                <a:latin typeface="Arial" charset="0"/>
                <a:ea typeface="ＭＳ Ｐゴシック" charset="0"/>
              </a:defRPr>
            </a:lvl7pPr>
            <a:lvl8pPr marL="1371600" eaLnBrk="0" fontAlgn="base" hangingPunct="0">
              <a:spcBef>
                <a:spcPct val="0"/>
              </a:spcBef>
              <a:spcAft>
                <a:spcPct val="0"/>
              </a:spcAft>
              <a:defRPr sz="2400" u="sng">
                <a:solidFill>
                  <a:schemeClr val="tx1"/>
                </a:solidFill>
                <a:latin typeface="Arial" charset="0"/>
                <a:ea typeface="ＭＳ Ｐゴシック" charset="0"/>
              </a:defRPr>
            </a:lvl8pPr>
            <a:lvl9pPr marL="1828800" eaLnBrk="0" fontAlgn="base" hangingPunct="0">
              <a:spcBef>
                <a:spcPct val="0"/>
              </a:spcBef>
              <a:spcAft>
                <a:spcPct val="0"/>
              </a:spcAft>
              <a:defRPr sz="2400" u="sng">
                <a:solidFill>
                  <a:schemeClr val="tx1"/>
                </a:solidFill>
                <a:latin typeface="Arial" charset="0"/>
                <a:ea typeface="ＭＳ Ｐゴシック" charset="0"/>
              </a:defRPr>
            </a:lvl9pPr>
          </a:lstStyle>
          <a:p>
            <a:pPr algn="ctr">
              <a:spcBef>
                <a:spcPct val="50000"/>
              </a:spcBef>
            </a:pPr>
            <a:r>
              <a:rPr lang="en-US" sz="2400" b="1" u="none" dirty="0">
                <a:solidFill>
                  <a:srgbClr val="EFB62B"/>
                </a:solidFill>
              </a:rPr>
              <a:t>Hardest </a:t>
            </a:r>
            <a:r>
              <a:rPr lang="en-US" sz="2400" b="1" u="none" dirty="0">
                <a:solidFill>
                  <a:srgbClr val="0A3B64"/>
                </a:solidFill>
              </a:rPr>
              <a:t>to measure</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93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9394" grpId="0"/>
      <p:bldP spid="28" grpId="0"/>
      <p:bldP spid="29" grpId="0"/>
      <p:bldP spid="25" grpId="0"/>
      <p:bldP spid="26" grpId="0"/>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9F877-B303-5306-ED83-48BFBC037C1B}"/>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068E5D51-4E5B-3D5B-8DF5-9F01C9EA7902}"/>
              </a:ext>
            </a:extLst>
          </p:cNvPr>
          <p:cNvSpPr/>
          <p:nvPr/>
        </p:nvSpPr>
        <p:spPr>
          <a:xfrm>
            <a:off x="2658794" y="1997612"/>
            <a:ext cx="7272997" cy="3137096"/>
          </a:xfrm>
          <a:prstGeom prst="rect">
            <a:avLst/>
          </a:prstGeom>
          <a:solidFill>
            <a:schemeClr val="bg2"/>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7EC79FD-8394-1AB8-D5B3-C35B5A24909F}"/>
              </a:ext>
            </a:extLst>
          </p:cNvPr>
          <p:cNvSpPr txBox="1"/>
          <p:nvPr/>
        </p:nvSpPr>
        <p:spPr>
          <a:xfrm>
            <a:off x="312821" y="6316579"/>
            <a:ext cx="2767263" cy="369332"/>
          </a:xfrm>
          <a:prstGeom prst="rect">
            <a:avLst/>
          </a:prstGeom>
          <a:noFill/>
        </p:spPr>
        <p:txBody>
          <a:bodyPr wrap="square" rtlCol="0">
            <a:spAutoFit/>
          </a:bodyPr>
          <a:lstStyle/>
          <a:p>
            <a:r>
              <a:rPr lang="en-US" dirty="0"/>
              <a:t>Source: </a:t>
            </a:r>
            <a:r>
              <a:rPr lang="en-US" dirty="0">
                <a:hlinkClick r:id="rId3"/>
              </a:rPr>
              <a:t>Greg Simmons</a:t>
            </a:r>
            <a:endParaRPr lang="en-US" dirty="0"/>
          </a:p>
        </p:txBody>
      </p:sp>
      <p:sp>
        <p:nvSpPr>
          <p:cNvPr id="3" name="Title 2">
            <a:extLst>
              <a:ext uri="{FF2B5EF4-FFF2-40B4-BE49-F238E27FC236}">
                <a16:creationId xmlns:a16="http://schemas.microsoft.com/office/drawing/2014/main" id="{6AC183B6-A05D-DB96-E66D-919F64DF3FAF}"/>
              </a:ext>
            </a:extLst>
          </p:cNvPr>
          <p:cNvSpPr>
            <a:spLocks noGrp="1"/>
          </p:cNvSpPr>
          <p:nvPr>
            <p:ph type="title"/>
          </p:nvPr>
        </p:nvSpPr>
        <p:spPr>
          <a:xfrm>
            <a:off x="1066800" y="172089"/>
            <a:ext cx="10058400" cy="1450757"/>
          </a:xfrm>
        </p:spPr>
        <p:txBody>
          <a:bodyPr/>
          <a:lstStyle/>
          <a:p>
            <a:r>
              <a:rPr lang="en-US" b="1" dirty="0"/>
              <a:t>Results-Based Accountability – </a:t>
            </a:r>
            <a:br>
              <a:rPr lang="en-US" b="1" dirty="0"/>
            </a:br>
            <a:r>
              <a:rPr lang="en-US" b="1" dirty="0"/>
              <a:t>“Turning the Curve”</a:t>
            </a:r>
          </a:p>
        </p:txBody>
      </p:sp>
      <p:sp>
        <p:nvSpPr>
          <p:cNvPr id="15" name="Freeform: Shape 14">
            <a:extLst>
              <a:ext uri="{FF2B5EF4-FFF2-40B4-BE49-F238E27FC236}">
                <a16:creationId xmlns:a16="http://schemas.microsoft.com/office/drawing/2014/main" id="{7394C6C9-025A-7CE5-087D-18CB7C1A19EA}"/>
              </a:ext>
            </a:extLst>
          </p:cNvPr>
          <p:cNvSpPr/>
          <p:nvPr/>
        </p:nvSpPr>
        <p:spPr>
          <a:xfrm>
            <a:off x="2771335" y="3657600"/>
            <a:ext cx="7028210" cy="1294228"/>
          </a:xfrm>
          <a:custGeom>
            <a:avLst/>
            <a:gdLst>
              <a:gd name="connsiteX0" fmla="*/ 0 w 7028210"/>
              <a:gd name="connsiteY0" fmla="*/ 1112682 h 1112682"/>
              <a:gd name="connsiteX1" fmla="*/ 3291840 w 7028210"/>
              <a:gd name="connsiteY1" fmla="*/ 1334 h 1112682"/>
              <a:gd name="connsiteX2" fmla="*/ 6583680 w 7028210"/>
              <a:gd name="connsiteY2" fmla="*/ 887599 h 1112682"/>
              <a:gd name="connsiteX3" fmla="*/ 6907237 w 7028210"/>
              <a:gd name="connsiteY3" fmla="*/ 957937 h 1112682"/>
            </a:gdLst>
            <a:ahLst/>
            <a:cxnLst>
              <a:cxn ang="0">
                <a:pos x="connsiteX0" y="connsiteY0"/>
              </a:cxn>
              <a:cxn ang="0">
                <a:pos x="connsiteX1" y="connsiteY1"/>
              </a:cxn>
              <a:cxn ang="0">
                <a:pos x="connsiteX2" y="connsiteY2"/>
              </a:cxn>
              <a:cxn ang="0">
                <a:pos x="connsiteX3" y="connsiteY3"/>
              </a:cxn>
            </a:cxnLst>
            <a:rect l="l" t="t" r="r" b="b"/>
            <a:pathLst>
              <a:path w="7028210" h="1112682">
                <a:moveTo>
                  <a:pt x="0" y="1112682"/>
                </a:moveTo>
                <a:cubicBezTo>
                  <a:pt x="1097280" y="575765"/>
                  <a:pt x="2194560" y="38848"/>
                  <a:pt x="3291840" y="1334"/>
                </a:cubicBezTo>
                <a:cubicBezTo>
                  <a:pt x="4389120" y="-36180"/>
                  <a:pt x="5981114" y="728165"/>
                  <a:pt x="6583680" y="887599"/>
                </a:cubicBezTo>
                <a:cubicBezTo>
                  <a:pt x="7186246" y="1047033"/>
                  <a:pt x="7046741" y="1002485"/>
                  <a:pt x="6907237" y="957937"/>
                </a:cubicBezTo>
              </a:path>
            </a:pathLst>
          </a:custGeom>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E64AF010-EF95-A445-4F3C-C838E3163127}"/>
              </a:ext>
            </a:extLst>
          </p:cNvPr>
          <p:cNvCxnSpPr>
            <a:cxnSpLocks/>
          </p:cNvCxnSpPr>
          <p:nvPr/>
        </p:nvCxnSpPr>
        <p:spPr>
          <a:xfrm flipV="1">
            <a:off x="5795889" y="2672862"/>
            <a:ext cx="3404382" cy="984738"/>
          </a:xfrm>
          <a:prstGeom prst="straightConnector1">
            <a:avLst/>
          </a:prstGeom>
          <a:ln w="19050" cap="flat" cmpd="sng" algn="ctr">
            <a:solidFill>
              <a:schemeClr val="accent2"/>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a16="http://schemas.microsoft.com/office/drawing/2014/main" id="{3192110D-E402-CCBD-9B2C-6A3BEBF03A50}"/>
              </a:ext>
            </a:extLst>
          </p:cNvPr>
          <p:cNvSpPr txBox="1"/>
          <p:nvPr/>
        </p:nvSpPr>
        <p:spPr>
          <a:xfrm rot="20530915">
            <a:off x="5730389" y="2808502"/>
            <a:ext cx="2567819" cy="369332"/>
          </a:xfrm>
          <a:prstGeom prst="rect">
            <a:avLst/>
          </a:prstGeom>
          <a:noFill/>
        </p:spPr>
        <p:txBody>
          <a:bodyPr wrap="none" rtlCol="0">
            <a:spAutoFit/>
          </a:bodyPr>
          <a:lstStyle/>
          <a:p>
            <a:r>
              <a:rPr lang="en-US" dirty="0"/>
              <a:t>Projection without action</a:t>
            </a:r>
          </a:p>
        </p:txBody>
      </p:sp>
      <p:sp>
        <p:nvSpPr>
          <p:cNvPr id="20" name="TextBox 19">
            <a:extLst>
              <a:ext uri="{FF2B5EF4-FFF2-40B4-BE49-F238E27FC236}">
                <a16:creationId xmlns:a16="http://schemas.microsoft.com/office/drawing/2014/main" id="{51EA3E3D-F9F9-B76D-B81A-CD37173D225F}"/>
              </a:ext>
            </a:extLst>
          </p:cNvPr>
          <p:cNvSpPr txBox="1"/>
          <p:nvPr/>
        </p:nvSpPr>
        <p:spPr>
          <a:xfrm rot="20081474">
            <a:off x="3124533" y="4120047"/>
            <a:ext cx="718787" cy="369332"/>
          </a:xfrm>
          <a:prstGeom prst="rect">
            <a:avLst/>
          </a:prstGeom>
          <a:noFill/>
        </p:spPr>
        <p:txBody>
          <a:bodyPr wrap="none" rtlCol="0">
            <a:spAutoFit/>
          </a:bodyPr>
          <a:lstStyle/>
          <a:p>
            <a:r>
              <a:rPr lang="en-US" dirty="0"/>
              <a:t>Trend</a:t>
            </a:r>
          </a:p>
        </p:txBody>
      </p:sp>
      <p:sp>
        <p:nvSpPr>
          <p:cNvPr id="21" name="TextBox 20">
            <a:extLst>
              <a:ext uri="{FF2B5EF4-FFF2-40B4-BE49-F238E27FC236}">
                <a16:creationId xmlns:a16="http://schemas.microsoft.com/office/drawing/2014/main" id="{1B5F07C1-B396-DEB4-C71D-4DB1D7A56738}"/>
              </a:ext>
            </a:extLst>
          </p:cNvPr>
          <p:cNvSpPr txBox="1"/>
          <p:nvPr/>
        </p:nvSpPr>
        <p:spPr>
          <a:xfrm>
            <a:off x="8141327" y="3690225"/>
            <a:ext cx="2117887" cy="369332"/>
          </a:xfrm>
          <a:prstGeom prst="rect">
            <a:avLst/>
          </a:prstGeom>
          <a:noFill/>
        </p:spPr>
        <p:txBody>
          <a:bodyPr wrap="none" rtlCol="0">
            <a:spAutoFit/>
          </a:bodyPr>
          <a:lstStyle/>
          <a:p>
            <a:r>
              <a:rPr lang="en-US" dirty="0"/>
              <a:t>Goal: Turn the Curve</a:t>
            </a:r>
          </a:p>
        </p:txBody>
      </p:sp>
      <p:sp>
        <p:nvSpPr>
          <p:cNvPr id="22" name="TextBox 21">
            <a:extLst>
              <a:ext uri="{FF2B5EF4-FFF2-40B4-BE49-F238E27FC236}">
                <a16:creationId xmlns:a16="http://schemas.microsoft.com/office/drawing/2014/main" id="{05AFCA68-8421-E1BF-DFBC-AB699BB2E9DD}"/>
              </a:ext>
            </a:extLst>
          </p:cNvPr>
          <p:cNvSpPr txBox="1"/>
          <p:nvPr/>
        </p:nvSpPr>
        <p:spPr>
          <a:xfrm>
            <a:off x="1066800" y="5692354"/>
            <a:ext cx="10495309" cy="461665"/>
          </a:xfrm>
          <a:prstGeom prst="rect">
            <a:avLst/>
          </a:prstGeom>
          <a:noFill/>
        </p:spPr>
        <p:txBody>
          <a:bodyPr wrap="none" rtlCol="0">
            <a:spAutoFit/>
          </a:bodyPr>
          <a:lstStyle/>
          <a:p>
            <a:r>
              <a:rPr lang="en-US" sz="2400" b="1" dirty="0"/>
              <a:t>It takes a variety of strategies to turn the curve – beyond the delivery of services.</a:t>
            </a:r>
          </a:p>
        </p:txBody>
      </p:sp>
    </p:spTree>
    <p:extLst>
      <p:ext uri="{BB962C8B-B14F-4D97-AF65-F5344CB8AC3E}">
        <p14:creationId xmlns:p14="http://schemas.microsoft.com/office/powerpoint/2010/main" val="171385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304852-DEEB-901B-20F5-EBB9CDC3CD45}"/>
              </a:ext>
            </a:extLst>
          </p:cNvPr>
          <p:cNvPicPr>
            <a:picLocks noChangeAspect="1"/>
          </p:cNvPicPr>
          <p:nvPr/>
        </p:nvPicPr>
        <p:blipFill>
          <a:blip r:embed="rId5"/>
          <a:stretch>
            <a:fillRect/>
          </a:stretch>
        </p:blipFill>
        <p:spPr>
          <a:xfrm>
            <a:off x="304266" y="1780945"/>
            <a:ext cx="10383699" cy="3296110"/>
          </a:xfrm>
          <a:prstGeom prst="rect">
            <a:avLst/>
          </a:prstGeom>
        </p:spPr>
      </p:pic>
      <p:sp>
        <p:nvSpPr>
          <p:cNvPr id="10" name="TextBox 9">
            <a:extLst>
              <a:ext uri="{FF2B5EF4-FFF2-40B4-BE49-F238E27FC236}">
                <a16:creationId xmlns:a16="http://schemas.microsoft.com/office/drawing/2014/main" id="{5A0750EB-F9D4-4435-901F-92F887D54B1F}"/>
              </a:ext>
            </a:extLst>
          </p:cNvPr>
          <p:cNvSpPr txBox="1"/>
          <p:nvPr/>
        </p:nvSpPr>
        <p:spPr>
          <a:xfrm>
            <a:off x="10454058" y="4738397"/>
            <a:ext cx="1614396" cy="707886"/>
          </a:xfrm>
          <a:prstGeom prst="rect">
            <a:avLst/>
          </a:prstGeom>
          <a:noFill/>
        </p:spPr>
        <p:txBody>
          <a:bodyPr wrap="square" rtlCol="0">
            <a:spAutoFit/>
          </a:bodyPr>
          <a:lstStyle/>
          <a:p>
            <a:pPr algn="ctr"/>
            <a:r>
              <a:rPr lang="en-US" sz="2000" b="1" u="none" dirty="0">
                <a:solidFill>
                  <a:srgbClr val="5B9BD5"/>
                </a:solidFill>
              </a:rPr>
              <a:t>“turning the curve”</a:t>
            </a:r>
          </a:p>
        </p:txBody>
      </p:sp>
      <p:sp>
        <p:nvSpPr>
          <p:cNvPr id="11" name="Arrow: Left 10">
            <a:extLst>
              <a:ext uri="{FF2B5EF4-FFF2-40B4-BE49-F238E27FC236}">
                <a16:creationId xmlns:a16="http://schemas.microsoft.com/office/drawing/2014/main" id="{20194E83-021E-4AEB-9873-0A4F20014287}"/>
              </a:ext>
            </a:extLst>
          </p:cNvPr>
          <p:cNvSpPr/>
          <p:nvPr/>
        </p:nvSpPr>
        <p:spPr>
          <a:xfrm rot="4448713">
            <a:off x="10864278" y="4165248"/>
            <a:ext cx="767255" cy="333703"/>
          </a:xfrm>
          <a:prstGeom prst="leftArrow">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1AF92829-0A74-46F7-A1CF-D641C19C26C2}"/>
              </a:ext>
            </a:extLst>
          </p:cNvPr>
          <p:cNvSpPr txBox="1"/>
          <p:nvPr/>
        </p:nvSpPr>
        <p:spPr>
          <a:xfrm>
            <a:off x="0" y="305679"/>
            <a:ext cx="11646568" cy="584775"/>
          </a:xfrm>
          <a:prstGeom prst="rect">
            <a:avLst/>
          </a:prstGeom>
          <a:noFill/>
        </p:spPr>
        <p:txBody>
          <a:bodyPr wrap="square" rtlCol="0">
            <a:spAutoFit/>
          </a:bodyPr>
          <a:lstStyle/>
          <a:p>
            <a:pPr algn="ctr"/>
            <a:r>
              <a:rPr lang="en-US" sz="3200" b="1" u="none" dirty="0"/>
              <a:t>Evaluation looks different when the focus is on turning the curve</a:t>
            </a:r>
          </a:p>
        </p:txBody>
      </p:sp>
      <p:cxnSp>
        <p:nvCxnSpPr>
          <p:cNvPr id="9" name="Straight Connector 8">
            <a:extLst>
              <a:ext uri="{FF2B5EF4-FFF2-40B4-BE49-F238E27FC236}">
                <a16:creationId xmlns:a16="http://schemas.microsoft.com/office/drawing/2014/main" id="{3D010601-885C-4182-A613-31186B187CC8}"/>
              </a:ext>
            </a:extLst>
          </p:cNvPr>
          <p:cNvCxnSpPr>
            <a:cxnSpLocks/>
          </p:cNvCxnSpPr>
          <p:nvPr/>
        </p:nvCxnSpPr>
        <p:spPr>
          <a:xfrm flipV="1">
            <a:off x="10400221" y="3176455"/>
            <a:ext cx="1175658" cy="1277257"/>
          </a:xfrm>
          <a:prstGeom prst="line">
            <a:avLst/>
          </a:prstGeom>
          <a:ln w="38100">
            <a:solidFill>
              <a:srgbClr val="5B9BD5"/>
            </a:solidFill>
            <a:prstDash val="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763C19-8BBC-25D3-B555-261B87C4E9DB}"/>
              </a:ext>
            </a:extLst>
          </p:cNvPr>
          <p:cNvSpPr txBox="1"/>
          <p:nvPr/>
        </p:nvSpPr>
        <p:spPr>
          <a:xfrm>
            <a:off x="83818" y="5444326"/>
            <a:ext cx="6955157" cy="523220"/>
          </a:xfrm>
          <a:prstGeom prst="rect">
            <a:avLst/>
          </a:prstGeom>
          <a:noFill/>
        </p:spPr>
        <p:txBody>
          <a:bodyPr wrap="square" rtlCol="0">
            <a:spAutoFit/>
          </a:bodyPr>
          <a:lstStyle/>
          <a:p>
            <a:r>
              <a:rPr lang="en-US" sz="1400" u="none" dirty="0"/>
              <a:t>Source: Vermont Departm</a:t>
            </a:r>
            <a:r>
              <a:rPr lang="en-US" sz="1400" dirty="0"/>
              <a:t>en</a:t>
            </a:r>
            <a:r>
              <a:rPr lang="en-US" sz="1400" u="none" dirty="0"/>
              <a:t>t of Health</a:t>
            </a:r>
            <a:endParaRPr lang="en-US" sz="1400" u="none" dirty="0">
              <a:hlinkClick r:id="rId6"/>
            </a:endParaRPr>
          </a:p>
          <a:p>
            <a:r>
              <a:rPr lang="en-US" sz="1400" b="1" dirty="0">
                <a:solidFill>
                  <a:schemeClr val="accent2"/>
                </a:solidFill>
                <a:hlinkClick r:id="rId7"/>
              </a:rPr>
              <a:t>https://embed.clearimpact.com/Scorecard/Embed/612 </a:t>
            </a:r>
            <a:endParaRPr lang="en-US" sz="1400" b="1" dirty="0">
              <a:solidFill>
                <a:schemeClr val="accent2"/>
              </a:solidFill>
            </a:endParaRPr>
          </a:p>
        </p:txBody>
      </p:sp>
    </p:spTree>
    <p:custDataLst>
      <p:tags r:id="rId1"/>
    </p:custDataLst>
    <p:extLst>
      <p:ext uri="{BB962C8B-B14F-4D97-AF65-F5344CB8AC3E}">
        <p14:creationId xmlns:p14="http://schemas.microsoft.com/office/powerpoint/2010/main" val="72019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729</TotalTime>
  <Words>1986</Words>
  <Application>Microsoft Office PowerPoint</Application>
  <PresentationFormat>Widescreen</PresentationFormat>
  <Paragraphs>188</Paragraphs>
  <Slides>15</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Arial Black</vt:lpstr>
      <vt:lpstr>Calibri</vt:lpstr>
      <vt:lpstr>Calibri Light</vt:lpstr>
      <vt:lpstr>Geneva</vt:lpstr>
      <vt:lpstr>Helvetica</vt:lpstr>
      <vt:lpstr>Source Sans Pro</vt:lpstr>
      <vt:lpstr>Source Sans Pro Semibold</vt:lpstr>
      <vt:lpstr>Times New Roman</vt:lpstr>
      <vt:lpstr>Wingdings</vt:lpstr>
      <vt:lpstr>Retrospect</vt:lpstr>
      <vt:lpstr>RBA Evaluation for your Gilead THE Oncology Grant</vt:lpstr>
      <vt:lpstr>Results-Based Accountability™</vt:lpstr>
      <vt:lpstr>What Makes RBA Unique</vt:lpstr>
      <vt:lpstr>PowerPoint Presentation</vt:lpstr>
      <vt:lpstr>PowerPoint Presentation</vt:lpstr>
      <vt:lpstr>PowerPoint Presentation</vt:lpstr>
      <vt:lpstr>PowerPoint Presentation</vt:lpstr>
      <vt:lpstr>Results-Based Accountability –  “Turning the Curve”</vt:lpstr>
      <vt:lpstr>PowerPoint Presentation</vt:lpstr>
      <vt:lpstr>PowerPoint Presentation</vt:lpstr>
      <vt:lpstr>Turn the Curve Meetings</vt:lpstr>
      <vt:lpstr>PowerPoint Presentation</vt:lpstr>
      <vt:lpstr>Invitation to Utilize RBA</vt:lpstr>
      <vt:lpstr>Requirements Overview</vt:lpstr>
      <vt:lpstr>Where to find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Dara Geckeler</dc:creator>
  <cp:lastModifiedBy>Dara Geckeler</cp:lastModifiedBy>
  <cp:revision>44</cp:revision>
  <dcterms:created xsi:type="dcterms:W3CDTF">2019-11-16T16:42:17Z</dcterms:created>
  <dcterms:modified xsi:type="dcterms:W3CDTF">2024-03-10T23:00:13Z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0CD3E11D-488D-4B30-BC5C-0A67B96BBBB4</vt:lpwstr>
  </property>
  <property fmtid="{D5CDD505-2E9C-101B-9397-08002B2CF9AE}" pid="3" name="ArticulatePath">
    <vt:lpwstr>TLCBD Eval RBA Bootcamp</vt:lpwstr>
  </property>
</Properties>
</file>